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76" r:id="rId4"/>
    <p:sldId id="268" r:id="rId5"/>
    <p:sldId id="269" r:id="rId6"/>
    <p:sldId id="275" r:id="rId7"/>
    <p:sldId id="274" r:id="rId8"/>
    <p:sldId id="265" r:id="rId9"/>
    <p:sldId id="282" r:id="rId10"/>
    <p:sldId id="277" r:id="rId11"/>
    <p:sldId id="259" r:id="rId12"/>
    <p:sldId id="283" r:id="rId13"/>
    <p:sldId id="278" r:id="rId14"/>
    <p:sldId id="260" r:id="rId15"/>
    <p:sldId id="284" r:id="rId16"/>
    <p:sldId id="285" r:id="rId17"/>
    <p:sldId id="279" r:id="rId18"/>
    <p:sldId id="261" r:id="rId19"/>
    <p:sldId id="291" r:id="rId20"/>
    <p:sldId id="286" r:id="rId21"/>
    <p:sldId id="287" r:id="rId22"/>
    <p:sldId id="289" r:id="rId23"/>
    <p:sldId id="288" r:id="rId24"/>
    <p:sldId id="292" r:id="rId25"/>
    <p:sldId id="290" r:id="rId26"/>
    <p:sldId id="293" r:id="rId27"/>
    <p:sldId id="294" r:id="rId28"/>
    <p:sldId id="295" r:id="rId29"/>
    <p:sldId id="296" r:id="rId30"/>
    <p:sldId id="297" r:id="rId31"/>
    <p:sldId id="298" r:id="rId32"/>
    <p:sldId id="280" r:id="rId33"/>
    <p:sldId id="262" r:id="rId34"/>
    <p:sldId id="281" r:id="rId35"/>
    <p:sldId id="26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088"/>
    <a:srgbClr val="0B8F99"/>
    <a:srgbClr val="228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612" y="52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F5D14-2496-4C5A-B559-1E2E6BC878FE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75478-532E-4759-A412-01B342B07A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876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Dividir en 3 para aparición gradual: primero portadas, luego flecha y acuicultura sostenible, y finalmente producción integrada e IMTA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75478-532E-4759-A412-01B342B07A9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01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Dividir en 3 para aparición gradual: primero portadas, luego flecha y acuicultura sostenible, y finalmente producción integrada e IMTA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75478-532E-4759-A412-01B342B07A9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42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75478-532E-4759-A412-01B342B07A9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482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Dividir en 3 para aparición gradual: primero portadas, luego flecha y acuicultura sostenible, y finalmente producción integrada e IMTA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75478-532E-4759-A412-01B342B07A9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12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27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54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10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583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68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09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71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22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858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76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72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4AC32-C710-4458-A3B3-52A0D78A40A7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E5E76-2730-414D-A9F6-2976049CDF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311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B79AF37-C573-D0F1-CFFF-621E4A8BE43B}"/>
              </a:ext>
            </a:extLst>
          </p:cNvPr>
          <p:cNvSpPr txBox="1"/>
          <p:nvPr/>
        </p:nvSpPr>
        <p:spPr>
          <a:xfrm>
            <a:off x="248920" y="508000"/>
            <a:ext cx="8630920" cy="1788259"/>
          </a:xfrm>
          <a:prstGeom prst="roundRect">
            <a:avLst>
              <a:gd name="adj" fmla="val 4085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32A088"/>
                </a:solidFill>
                <a:latin typeface="+mj-lt"/>
              </a:rPr>
              <a:t>Análisis de marcadores de bienestar en ortiguilla de mar (</a:t>
            </a:r>
            <a:r>
              <a:rPr lang="es-ES" sz="3600" i="1" dirty="0">
                <a:solidFill>
                  <a:srgbClr val="32A088"/>
                </a:solidFill>
                <a:latin typeface="+mj-lt"/>
              </a:rPr>
              <a:t>Anemonia </a:t>
            </a:r>
            <a:r>
              <a:rPr lang="es-ES" sz="3600" i="1" dirty="0" err="1">
                <a:solidFill>
                  <a:srgbClr val="32A088"/>
                </a:solidFill>
                <a:latin typeface="+mj-lt"/>
              </a:rPr>
              <a:t>sulcata</a:t>
            </a:r>
            <a:r>
              <a:rPr lang="es-ES" sz="3600" dirty="0">
                <a:solidFill>
                  <a:srgbClr val="32A088"/>
                </a:solidFill>
                <a:latin typeface="+mj-lt"/>
              </a:rPr>
              <a:t>) ante variaciones de su entorno de cultivo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B800995-C916-EE50-8219-4FE8E0E6377B}"/>
              </a:ext>
            </a:extLst>
          </p:cNvPr>
          <p:cNvSpPr txBox="1"/>
          <p:nvPr/>
        </p:nvSpPr>
        <p:spPr>
          <a:xfrm>
            <a:off x="330200" y="2543294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Alberto Coll Fernández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9ED2A23-00FC-76F8-987E-7604D39D0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357" y="4561742"/>
            <a:ext cx="1554483" cy="19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1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1"/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52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/>
                </a:solidFill>
                <a:latin typeface="+mj-lt"/>
              </a:rPr>
              <a:t>2. Objetivos</a:t>
            </a:r>
            <a:endParaRPr lang="es-ES" sz="4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4B14B32-2760-A264-6462-4BB0876939FE}"/>
              </a:ext>
            </a:extLst>
          </p:cNvPr>
          <p:cNvSpPr txBox="1"/>
          <p:nvPr/>
        </p:nvSpPr>
        <p:spPr>
          <a:xfrm>
            <a:off x="510142" y="2886818"/>
            <a:ext cx="81525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/>
              <a:t>Evaluar condiciones del entorno que favorezcan la </a:t>
            </a:r>
            <a:r>
              <a:rPr lang="es-ES" sz="2800" b="1" dirty="0">
                <a:solidFill>
                  <a:schemeClr val="accent1"/>
                </a:solidFill>
              </a:rPr>
              <a:t>optimización del cultivo </a:t>
            </a:r>
            <a:r>
              <a:rPr lang="es-ES" sz="2800" dirty="0"/>
              <a:t>de la ortiguilla de mar (</a:t>
            </a:r>
            <a:r>
              <a:rPr lang="es-ES" sz="2800" i="1" dirty="0"/>
              <a:t>Anemonia </a:t>
            </a:r>
            <a:r>
              <a:rPr lang="es-ES" sz="2800" i="1" dirty="0" err="1"/>
              <a:t>sulcata</a:t>
            </a:r>
            <a:r>
              <a:rPr lang="es-ES" sz="2800" dirty="0"/>
              <a:t>), a través de la mejora del crecimiento y </a:t>
            </a:r>
            <a:r>
              <a:rPr lang="es-ES" sz="2800" b="1" dirty="0">
                <a:solidFill>
                  <a:schemeClr val="accent1"/>
                </a:solidFill>
              </a:rPr>
              <a:t>estado de bienestar </a:t>
            </a:r>
            <a:r>
              <a:rPr lang="es-ES" sz="2800" dirty="0"/>
              <a:t>de la especie.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FF9395-2B33-AF05-349D-D6A5E117A857}"/>
              </a:ext>
            </a:extLst>
          </p:cNvPr>
          <p:cNvSpPr txBox="1"/>
          <p:nvPr/>
        </p:nvSpPr>
        <p:spPr>
          <a:xfrm>
            <a:off x="3190774" y="1606564"/>
            <a:ext cx="276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Objetivo general</a:t>
            </a:r>
          </a:p>
        </p:txBody>
      </p:sp>
    </p:spTree>
    <p:extLst>
      <p:ext uri="{BB962C8B-B14F-4D97-AF65-F5344CB8AC3E}">
        <p14:creationId xmlns:p14="http://schemas.microsoft.com/office/powerpoint/2010/main" val="270854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/>
                </a:solidFill>
                <a:latin typeface="+mj-lt"/>
              </a:rPr>
              <a:t>2. Objetivos</a:t>
            </a:r>
            <a:endParaRPr lang="es-ES" sz="4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4EE20B3-7E4B-AD34-2E16-203457761A90}"/>
              </a:ext>
            </a:extLst>
          </p:cNvPr>
          <p:cNvGrpSpPr/>
          <p:nvPr/>
        </p:nvGrpSpPr>
        <p:grpSpPr>
          <a:xfrm>
            <a:off x="1270535" y="2002977"/>
            <a:ext cx="7209322" cy="4504247"/>
            <a:chOff x="1631616" y="2907751"/>
            <a:chExt cx="6217920" cy="450424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53FAA5F6-977B-3B06-4AB2-351CD7B72D56}"/>
                </a:ext>
              </a:extLst>
            </p:cNvPr>
            <p:cNvSpPr txBox="1"/>
            <p:nvPr/>
          </p:nvSpPr>
          <p:spPr>
            <a:xfrm>
              <a:off x="1631616" y="2907751"/>
              <a:ext cx="6217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dirty="0"/>
                <a:t>Analizar el </a:t>
              </a:r>
              <a:r>
                <a:rPr lang="es-ES" sz="2000" b="1" dirty="0">
                  <a:solidFill>
                    <a:schemeClr val="accent1"/>
                  </a:solidFill>
                </a:rPr>
                <a:t>crecimiento</a:t>
              </a:r>
              <a:r>
                <a:rPr lang="es-ES" sz="2000" dirty="0"/>
                <a:t> y </a:t>
              </a:r>
              <a:r>
                <a:rPr lang="es-ES" sz="2000" b="1" dirty="0">
                  <a:solidFill>
                    <a:schemeClr val="accent1"/>
                  </a:solidFill>
                </a:rPr>
                <a:t>reproducción</a:t>
              </a:r>
              <a:r>
                <a:rPr lang="es-ES" sz="2000" dirty="0"/>
                <a:t> de </a:t>
              </a:r>
              <a:r>
                <a:rPr lang="es-ES" sz="2000" i="1" dirty="0"/>
                <a:t>Anemonia </a:t>
              </a:r>
              <a:r>
                <a:rPr lang="es-ES" sz="2000" i="1" dirty="0" err="1"/>
                <a:t>sulcata</a:t>
              </a:r>
              <a:r>
                <a:rPr lang="es-ES" sz="2000" i="1" dirty="0"/>
                <a:t> </a:t>
              </a:r>
              <a:r>
                <a:rPr lang="es-ES" sz="2000" dirty="0"/>
                <a:t>bajo diferentes condiciones de cultivo.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174283E-D7EB-EA1F-E6D6-20C8FF4E3874}"/>
                </a:ext>
              </a:extLst>
            </p:cNvPr>
            <p:cNvSpPr txBox="1"/>
            <p:nvPr/>
          </p:nvSpPr>
          <p:spPr>
            <a:xfrm>
              <a:off x="1631616" y="3914223"/>
              <a:ext cx="62179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dirty="0"/>
                <a:t>Evaluar la influencia de las </a:t>
              </a:r>
              <a:r>
                <a:rPr lang="es-ES" sz="2000" b="1" dirty="0">
                  <a:solidFill>
                    <a:schemeClr val="accent1"/>
                  </a:solidFill>
                </a:rPr>
                <a:t>condiciones de cultivo </a:t>
              </a:r>
              <a:r>
                <a:rPr lang="es-ES" sz="2000" dirty="0"/>
                <a:t>(penumbra, reducción de la salinidad y entorno IMTA) sobre el </a:t>
              </a:r>
              <a:r>
                <a:rPr lang="es-ES" sz="2000" b="1" dirty="0">
                  <a:solidFill>
                    <a:schemeClr val="accent1"/>
                  </a:solidFill>
                </a:rPr>
                <a:t>estado oxidativo</a:t>
              </a:r>
              <a:r>
                <a:rPr lang="es-ES" sz="2000" dirty="0"/>
                <a:t> de ejemplares de </a:t>
              </a:r>
              <a:r>
                <a:rPr lang="es-ES" sz="2000" i="1" dirty="0"/>
                <a:t>Anemonia </a:t>
              </a:r>
              <a:r>
                <a:rPr lang="es-ES" sz="2000" i="1" dirty="0" err="1"/>
                <a:t>sulcata</a:t>
              </a:r>
              <a:r>
                <a:rPr lang="es-ES" sz="2000" dirty="0"/>
                <a:t>.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FE1E2EF-E781-A270-B483-3D79D599F7A9}"/>
                </a:ext>
              </a:extLst>
            </p:cNvPr>
            <p:cNvSpPr txBox="1"/>
            <p:nvPr/>
          </p:nvSpPr>
          <p:spPr>
            <a:xfrm>
              <a:off x="1631616" y="5122055"/>
              <a:ext cx="62179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dirty="0"/>
                <a:t>Caracterizar la </a:t>
              </a:r>
              <a:r>
                <a:rPr lang="es-ES" sz="2000" b="1" dirty="0">
                  <a:solidFill>
                    <a:schemeClr val="accent1"/>
                  </a:solidFill>
                </a:rPr>
                <a:t>organización tisular </a:t>
              </a:r>
              <a:r>
                <a:rPr lang="es-ES" sz="2000" dirty="0"/>
                <a:t>de </a:t>
              </a:r>
              <a:r>
                <a:rPr lang="es-ES" sz="2000" i="1" dirty="0"/>
                <a:t>Anemonia </a:t>
              </a:r>
              <a:r>
                <a:rPr lang="es-ES" sz="2000" i="1" dirty="0" err="1"/>
                <a:t>sulcata</a:t>
              </a:r>
              <a:r>
                <a:rPr lang="es-ES" sz="2000" dirty="0"/>
                <a:t>, evaluando posibles alteraciones de la misma asociada al efecto de las condiciones de cultivo sobre su estado de bienestar.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846B227-5494-91C8-F3DD-A4AA5B6DA5F4}"/>
                </a:ext>
              </a:extLst>
            </p:cNvPr>
            <p:cNvSpPr txBox="1"/>
            <p:nvPr/>
          </p:nvSpPr>
          <p:spPr>
            <a:xfrm>
              <a:off x="1631616" y="6396335"/>
              <a:ext cx="62179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dirty="0"/>
                <a:t>Identificar qué parámetros pueden resultar de interés como </a:t>
              </a:r>
              <a:r>
                <a:rPr lang="es-ES" sz="2000" b="1" dirty="0">
                  <a:solidFill>
                    <a:schemeClr val="accent1"/>
                  </a:solidFill>
                </a:rPr>
                <a:t>marcadores de bienestar </a:t>
              </a:r>
              <a:r>
                <a:rPr lang="es-ES" sz="2000" dirty="0"/>
                <a:t>en </a:t>
              </a:r>
              <a:r>
                <a:rPr lang="es-ES" sz="2000" i="1" dirty="0"/>
                <a:t>Anemonia </a:t>
              </a:r>
              <a:r>
                <a:rPr lang="es-ES" sz="2000" i="1" dirty="0" err="1"/>
                <a:t>sulcata</a:t>
              </a:r>
              <a:r>
                <a:rPr lang="es-ES" sz="2000" i="1" dirty="0"/>
                <a:t> </a:t>
              </a:r>
              <a:r>
                <a:rPr lang="es-ES" sz="2000" dirty="0"/>
                <a:t>bajo condiciones de cultivo.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D6086753-048F-184C-730B-96222858AF7B}"/>
              </a:ext>
            </a:extLst>
          </p:cNvPr>
          <p:cNvSpPr txBox="1"/>
          <p:nvPr/>
        </p:nvSpPr>
        <p:spPr>
          <a:xfrm>
            <a:off x="3039176" y="1058512"/>
            <a:ext cx="30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Objetivos específicos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B73D30-9BF5-FB1E-0D81-5787155EB3B7}"/>
              </a:ext>
            </a:extLst>
          </p:cNvPr>
          <p:cNvSpPr txBox="1"/>
          <p:nvPr/>
        </p:nvSpPr>
        <p:spPr>
          <a:xfrm>
            <a:off x="508000" y="1968447"/>
            <a:ext cx="76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/>
                </a:solidFill>
                <a:latin typeface="+mj-lt"/>
              </a:rPr>
              <a:t>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1251FC-D951-BFE4-8231-EF70371E68BD}"/>
              </a:ext>
            </a:extLst>
          </p:cNvPr>
          <p:cNvSpPr txBox="1"/>
          <p:nvPr/>
        </p:nvSpPr>
        <p:spPr>
          <a:xfrm>
            <a:off x="400518" y="3092864"/>
            <a:ext cx="76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/>
                </a:solidFill>
                <a:latin typeface="+mj-lt"/>
              </a:rPr>
              <a:t>II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9D3A43-705E-FCF4-BC60-032595E90744}"/>
              </a:ext>
            </a:extLst>
          </p:cNvPr>
          <p:cNvSpPr txBox="1"/>
          <p:nvPr/>
        </p:nvSpPr>
        <p:spPr>
          <a:xfrm>
            <a:off x="400517" y="4102055"/>
            <a:ext cx="76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/>
                </a:solidFill>
                <a:latin typeface="+mj-lt"/>
              </a:rPr>
              <a:t>III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9392A2A-492B-79AB-871D-A876128D045C}"/>
              </a:ext>
            </a:extLst>
          </p:cNvPr>
          <p:cNvSpPr txBox="1"/>
          <p:nvPr/>
        </p:nvSpPr>
        <p:spPr>
          <a:xfrm>
            <a:off x="400516" y="5397753"/>
            <a:ext cx="76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/>
                </a:solidFill>
                <a:latin typeface="+mj-lt"/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45679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909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3. Materiales y métodos</a:t>
            </a:r>
            <a:endParaRPr lang="es-ES" sz="4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5B8CB9-1E1C-C25B-75AA-A3561CD22403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228A74"/>
                </a:solidFill>
              </a:rPr>
              <a:t>Diseño experimental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E08F63F-02B5-238D-104B-E510EA9C1F1D}"/>
              </a:ext>
            </a:extLst>
          </p:cNvPr>
          <p:cNvSpPr txBox="1"/>
          <p:nvPr/>
        </p:nvSpPr>
        <p:spPr>
          <a:xfrm>
            <a:off x="614584" y="5290317"/>
            <a:ext cx="573460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400" dirty="0"/>
              <a:t>Estado oxidativo  y determinación de clorofila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400" dirty="0"/>
              <a:t>Evaluación histológica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400" dirty="0"/>
              <a:t>Conteo y datos de peso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400" dirty="0"/>
              <a:t>Análisis de Componentes Principales (PCA)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A1C815A1-479C-F37F-7A8E-6C2EF77E0DB0}"/>
              </a:ext>
            </a:extLst>
          </p:cNvPr>
          <p:cNvGrpSpPr/>
          <p:nvPr/>
        </p:nvGrpSpPr>
        <p:grpSpPr>
          <a:xfrm>
            <a:off x="774834" y="1195153"/>
            <a:ext cx="7777921" cy="3952144"/>
            <a:chOff x="774834" y="1301031"/>
            <a:chExt cx="7777921" cy="3952144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C8F85046-894A-AEEF-9B96-AA55A435AA52}"/>
                </a:ext>
              </a:extLst>
            </p:cNvPr>
            <p:cNvGrpSpPr/>
            <p:nvPr/>
          </p:nvGrpSpPr>
          <p:grpSpPr>
            <a:xfrm>
              <a:off x="774834" y="1859492"/>
              <a:ext cx="7594332" cy="2348971"/>
              <a:chOff x="774834" y="1664411"/>
              <a:chExt cx="7594332" cy="2348971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25997D0B-A201-48F1-99EC-9453805DE926}"/>
                  </a:ext>
                </a:extLst>
              </p:cNvPr>
              <p:cNvGrpSpPr/>
              <p:nvPr/>
            </p:nvGrpSpPr>
            <p:grpSpPr>
              <a:xfrm>
                <a:off x="774834" y="1664411"/>
                <a:ext cx="7594332" cy="1764589"/>
                <a:chOff x="279133" y="1722922"/>
                <a:chExt cx="8864867" cy="2059806"/>
              </a:xfrm>
            </p:grpSpPr>
            <p:grpSp>
              <p:nvGrpSpPr>
                <p:cNvPr id="6" name="Grupo 5">
                  <a:extLst>
                    <a:ext uri="{FF2B5EF4-FFF2-40B4-BE49-F238E27FC236}">
                      <a16:creationId xmlns:a16="http://schemas.microsoft.com/office/drawing/2014/main" id="{9E6B74FF-9980-57F5-DB74-9E5D95D235C4}"/>
                    </a:ext>
                  </a:extLst>
                </p:cNvPr>
                <p:cNvGrpSpPr/>
                <p:nvPr/>
              </p:nvGrpSpPr>
              <p:grpSpPr>
                <a:xfrm>
                  <a:off x="279133" y="1722922"/>
                  <a:ext cx="4368264" cy="2059806"/>
                  <a:chOff x="279133" y="1722922"/>
                  <a:chExt cx="4368264" cy="2059806"/>
                </a:xfrm>
              </p:grpSpPr>
              <p:sp>
                <p:nvSpPr>
                  <p:cNvPr id="2" name="Rectángulo 1">
                    <a:extLst>
                      <a:ext uri="{FF2B5EF4-FFF2-40B4-BE49-F238E27FC236}">
                        <a16:creationId xmlns:a16="http://schemas.microsoft.com/office/drawing/2014/main" id="{F76C16A9-9C91-A817-DD12-15DDABAF21B1}"/>
                      </a:ext>
                    </a:extLst>
                  </p:cNvPr>
                  <p:cNvSpPr/>
                  <p:nvPr/>
                </p:nvSpPr>
                <p:spPr>
                  <a:xfrm>
                    <a:off x="279133" y="1722922"/>
                    <a:ext cx="2107932" cy="2059806"/>
                  </a:xfrm>
                  <a:prstGeom prst="roundRect">
                    <a:avLst/>
                  </a:prstGeom>
                  <a:ln w="38100"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4" name="Rectángulo 3">
                    <a:extLst>
                      <a:ext uri="{FF2B5EF4-FFF2-40B4-BE49-F238E27FC236}">
                        <a16:creationId xmlns:a16="http://schemas.microsoft.com/office/drawing/2014/main" id="{3124F5F4-CBDD-CFB6-6BF8-79AE2E59446C}"/>
                      </a:ext>
                    </a:extLst>
                  </p:cNvPr>
                  <p:cNvSpPr/>
                  <p:nvPr/>
                </p:nvSpPr>
                <p:spPr>
                  <a:xfrm>
                    <a:off x="2539465" y="1722922"/>
                    <a:ext cx="2107932" cy="2059806"/>
                  </a:xfrm>
                  <a:prstGeom prst="roundRect">
                    <a:avLst/>
                  </a:prstGeom>
                  <a:ln w="38100"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A677C275-485D-E7F2-0375-28BBE17BC3AD}"/>
                    </a:ext>
                  </a:extLst>
                </p:cNvPr>
                <p:cNvGrpSpPr/>
                <p:nvPr/>
              </p:nvGrpSpPr>
              <p:grpSpPr>
                <a:xfrm>
                  <a:off x="4775736" y="1722922"/>
                  <a:ext cx="4368264" cy="2059806"/>
                  <a:chOff x="279133" y="1722922"/>
                  <a:chExt cx="4368264" cy="2059806"/>
                </a:xfrm>
              </p:grpSpPr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022AAE93-AA52-FF2C-2451-B7F0AD594AA2}"/>
                      </a:ext>
                    </a:extLst>
                  </p:cNvPr>
                  <p:cNvSpPr/>
                  <p:nvPr/>
                </p:nvSpPr>
                <p:spPr>
                  <a:xfrm>
                    <a:off x="279133" y="1722922"/>
                    <a:ext cx="2107932" cy="2059806"/>
                  </a:xfrm>
                  <a:prstGeom prst="roundRect">
                    <a:avLst/>
                  </a:prstGeom>
                  <a:ln w="38100"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" name="Rectángulo 8">
                    <a:extLst>
                      <a:ext uri="{FF2B5EF4-FFF2-40B4-BE49-F238E27FC236}">
                        <a16:creationId xmlns:a16="http://schemas.microsoft.com/office/drawing/2014/main" id="{5972405D-5ED4-08EB-400E-11F4C2CD3CD4}"/>
                      </a:ext>
                    </a:extLst>
                  </p:cNvPr>
                  <p:cNvSpPr/>
                  <p:nvPr/>
                </p:nvSpPr>
                <p:spPr>
                  <a:xfrm>
                    <a:off x="2539465" y="1722922"/>
                    <a:ext cx="2107932" cy="2059806"/>
                  </a:xfrm>
                  <a:prstGeom prst="roundRect">
                    <a:avLst/>
                  </a:prstGeom>
                  <a:ln w="38100"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97743A39-7795-AA0D-20E2-2782D143A4C4}"/>
                  </a:ext>
                </a:extLst>
              </p:cNvPr>
              <p:cNvGrpSpPr/>
              <p:nvPr/>
            </p:nvGrpSpPr>
            <p:grpSpPr>
              <a:xfrm>
                <a:off x="971438" y="1934678"/>
                <a:ext cx="7155643" cy="1223499"/>
                <a:chOff x="971438" y="1934678"/>
                <a:chExt cx="7155643" cy="1223499"/>
              </a:xfrm>
            </p:grpSpPr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A669AABE-1D8A-BC5C-004D-E604816887B8}"/>
                    </a:ext>
                  </a:extLst>
                </p:cNvPr>
                <p:cNvGrpSpPr/>
                <p:nvPr/>
              </p:nvGrpSpPr>
              <p:grpSpPr>
                <a:xfrm>
                  <a:off x="971438" y="1934678"/>
                  <a:ext cx="1321648" cy="1222945"/>
                  <a:chOff x="971438" y="1934678"/>
                  <a:chExt cx="1321648" cy="1222945"/>
                </a:xfrm>
              </p:grpSpPr>
              <p:grpSp>
                <p:nvGrpSpPr>
                  <p:cNvPr id="20" name="Grupo 19">
                    <a:extLst>
                      <a:ext uri="{FF2B5EF4-FFF2-40B4-BE49-F238E27FC236}">
                        <a16:creationId xmlns:a16="http://schemas.microsoft.com/office/drawing/2014/main" id="{19ECCAB7-4ECA-211F-1518-DB021774E71B}"/>
                      </a:ext>
                    </a:extLst>
                  </p:cNvPr>
                  <p:cNvGrpSpPr/>
                  <p:nvPr/>
                </p:nvGrpSpPr>
                <p:grpSpPr>
                  <a:xfrm>
                    <a:off x="971438" y="1934678"/>
                    <a:ext cx="1321648" cy="1222945"/>
                    <a:chOff x="971438" y="1934678"/>
                    <a:chExt cx="1321648" cy="1222945"/>
                  </a:xfrm>
                </p:grpSpPr>
                <p:grpSp>
                  <p:nvGrpSpPr>
                    <p:cNvPr id="16" name="Grupo 15">
                      <a:extLst>
                        <a:ext uri="{FF2B5EF4-FFF2-40B4-BE49-F238E27FC236}">
                          <a16:creationId xmlns:a16="http://schemas.microsoft.com/office/drawing/2014/main" id="{EF7EA6FB-9075-08AA-FE1C-4C5122787D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1934678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11" name="Rectángulo 10">
                        <a:extLst>
                          <a:ext uri="{FF2B5EF4-FFF2-40B4-BE49-F238E27FC236}">
                            <a16:creationId xmlns:a16="http://schemas.microsoft.com/office/drawing/2014/main" id="{E2909259-917F-38A6-27FC-7651AA8A5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2" name="Rectángulo 11">
                        <a:extLst>
                          <a:ext uri="{FF2B5EF4-FFF2-40B4-BE49-F238E27FC236}">
                            <a16:creationId xmlns:a16="http://schemas.microsoft.com/office/drawing/2014/main" id="{BB7D297D-A5B2-DB2E-03D4-9EF5E826A1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17" name="Grupo 16">
                      <a:extLst>
                        <a:ext uri="{FF2B5EF4-FFF2-40B4-BE49-F238E27FC236}">
                          <a16:creationId xmlns:a16="http://schemas.microsoft.com/office/drawing/2014/main" id="{26E399A8-2F37-3082-7B54-DCCF5E4A22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2926617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18" name="Rectángulo 17">
                        <a:extLst>
                          <a:ext uri="{FF2B5EF4-FFF2-40B4-BE49-F238E27FC236}">
                            <a16:creationId xmlns:a16="http://schemas.microsoft.com/office/drawing/2014/main" id="{54F1023B-C57F-2E59-0EC8-0C2301C463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19" name="Rectángulo 18">
                        <a:extLst>
                          <a:ext uri="{FF2B5EF4-FFF2-40B4-BE49-F238E27FC236}">
                            <a16:creationId xmlns:a16="http://schemas.microsoft.com/office/drawing/2014/main" id="{09DC0680-435D-9878-7F43-FCA7A7590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4896A4FF-9DEF-6059-E8B3-66FDA2FBA836}"/>
                      </a:ext>
                    </a:extLst>
                  </p:cNvPr>
                  <p:cNvSpPr/>
                  <p:nvPr/>
                </p:nvSpPr>
                <p:spPr>
                  <a:xfrm>
                    <a:off x="1451549" y="2431202"/>
                    <a:ext cx="452388" cy="231006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23" name="Grupo 22">
                  <a:extLst>
                    <a:ext uri="{FF2B5EF4-FFF2-40B4-BE49-F238E27FC236}">
                      <a16:creationId xmlns:a16="http://schemas.microsoft.com/office/drawing/2014/main" id="{A74266B2-176F-C678-4E26-2CCAD6A043A3}"/>
                    </a:ext>
                  </a:extLst>
                </p:cNvPr>
                <p:cNvGrpSpPr/>
                <p:nvPr/>
              </p:nvGrpSpPr>
              <p:grpSpPr>
                <a:xfrm>
                  <a:off x="4856480" y="1934678"/>
                  <a:ext cx="1321648" cy="1222945"/>
                  <a:chOff x="971438" y="1934678"/>
                  <a:chExt cx="1321648" cy="1222945"/>
                </a:xfrm>
              </p:grpSpPr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0C6B15EA-0F10-2F05-51C4-01C23560C602}"/>
                      </a:ext>
                    </a:extLst>
                  </p:cNvPr>
                  <p:cNvGrpSpPr/>
                  <p:nvPr/>
                </p:nvGrpSpPr>
                <p:grpSpPr>
                  <a:xfrm>
                    <a:off x="971438" y="1934678"/>
                    <a:ext cx="1321648" cy="1222945"/>
                    <a:chOff x="971438" y="1934678"/>
                    <a:chExt cx="1321648" cy="122294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F5DD899F-6BD3-5A14-D8F1-8AD4A3A77F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1934678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30" name="Rectángulo 29">
                        <a:extLst>
                          <a:ext uri="{FF2B5EF4-FFF2-40B4-BE49-F238E27FC236}">
                            <a16:creationId xmlns:a16="http://schemas.microsoft.com/office/drawing/2014/main" id="{C2A28A18-0A52-E15A-2A8A-7ADFF62966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31" name="Rectángulo 30">
                        <a:extLst>
                          <a:ext uri="{FF2B5EF4-FFF2-40B4-BE49-F238E27FC236}">
                            <a16:creationId xmlns:a16="http://schemas.microsoft.com/office/drawing/2014/main" id="{3D4F2939-1377-918A-1E68-098912553C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27" name="Grupo 26">
                      <a:extLst>
                        <a:ext uri="{FF2B5EF4-FFF2-40B4-BE49-F238E27FC236}">
                          <a16:creationId xmlns:a16="http://schemas.microsoft.com/office/drawing/2014/main" id="{D66E42CF-8651-9E2E-3464-5DB0C9C7AF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2926617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28" name="Rectángulo 27">
                        <a:extLst>
                          <a:ext uri="{FF2B5EF4-FFF2-40B4-BE49-F238E27FC236}">
                            <a16:creationId xmlns:a16="http://schemas.microsoft.com/office/drawing/2014/main" id="{834F66C0-0662-B82D-84F1-BD569795F0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29" name="Rectángulo 28">
                        <a:extLst>
                          <a:ext uri="{FF2B5EF4-FFF2-40B4-BE49-F238E27FC236}">
                            <a16:creationId xmlns:a16="http://schemas.microsoft.com/office/drawing/2014/main" id="{AC5525C5-46BE-8F9E-2092-0ED7AD0F74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sp>
                <p:nvSpPr>
                  <p:cNvPr id="25" name="Rectángulo 24">
                    <a:extLst>
                      <a:ext uri="{FF2B5EF4-FFF2-40B4-BE49-F238E27FC236}">
                        <a16:creationId xmlns:a16="http://schemas.microsoft.com/office/drawing/2014/main" id="{C377136E-2E95-7DE7-AFB9-0BB62AE4D0B8}"/>
                      </a:ext>
                    </a:extLst>
                  </p:cNvPr>
                  <p:cNvSpPr/>
                  <p:nvPr/>
                </p:nvSpPr>
                <p:spPr>
                  <a:xfrm>
                    <a:off x="1451549" y="2431202"/>
                    <a:ext cx="452388" cy="231006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32" name="Grupo 31">
                  <a:extLst>
                    <a:ext uri="{FF2B5EF4-FFF2-40B4-BE49-F238E27FC236}">
                      <a16:creationId xmlns:a16="http://schemas.microsoft.com/office/drawing/2014/main" id="{13ACA49B-C5C4-545D-AA2D-89E095E1B146}"/>
                    </a:ext>
                  </a:extLst>
                </p:cNvPr>
                <p:cNvGrpSpPr/>
                <p:nvPr/>
              </p:nvGrpSpPr>
              <p:grpSpPr>
                <a:xfrm>
                  <a:off x="2941388" y="1935232"/>
                  <a:ext cx="1321648" cy="1222945"/>
                  <a:chOff x="971438" y="1934678"/>
                  <a:chExt cx="1321648" cy="1222945"/>
                </a:xfrm>
              </p:grpSpPr>
              <p:grpSp>
                <p:nvGrpSpPr>
                  <p:cNvPr id="33" name="Grupo 32">
                    <a:extLst>
                      <a:ext uri="{FF2B5EF4-FFF2-40B4-BE49-F238E27FC236}">
                        <a16:creationId xmlns:a16="http://schemas.microsoft.com/office/drawing/2014/main" id="{3F633F4B-7C22-400E-9F7D-49F3155BBC6F}"/>
                      </a:ext>
                    </a:extLst>
                  </p:cNvPr>
                  <p:cNvGrpSpPr/>
                  <p:nvPr/>
                </p:nvGrpSpPr>
                <p:grpSpPr>
                  <a:xfrm>
                    <a:off x="971438" y="1934678"/>
                    <a:ext cx="1321648" cy="1222945"/>
                    <a:chOff x="971438" y="1934678"/>
                    <a:chExt cx="1321648" cy="1222945"/>
                  </a:xfrm>
                </p:grpSpPr>
                <p:grpSp>
                  <p:nvGrpSpPr>
                    <p:cNvPr id="35" name="Grupo 34">
                      <a:extLst>
                        <a:ext uri="{FF2B5EF4-FFF2-40B4-BE49-F238E27FC236}">
                          <a16:creationId xmlns:a16="http://schemas.microsoft.com/office/drawing/2014/main" id="{447C1622-429D-1846-6240-EF2F9575E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1934678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39" name="Rectángulo 38">
                        <a:extLst>
                          <a:ext uri="{FF2B5EF4-FFF2-40B4-BE49-F238E27FC236}">
                            <a16:creationId xmlns:a16="http://schemas.microsoft.com/office/drawing/2014/main" id="{CB2C6A66-E7FF-9B4A-C481-B7B6842877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40" name="Rectángulo 39">
                        <a:extLst>
                          <a:ext uri="{FF2B5EF4-FFF2-40B4-BE49-F238E27FC236}">
                            <a16:creationId xmlns:a16="http://schemas.microsoft.com/office/drawing/2014/main" id="{4D4A3529-D189-7470-37CD-CE6424B97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36" name="Grupo 35">
                      <a:extLst>
                        <a:ext uri="{FF2B5EF4-FFF2-40B4-BE49-F238E27FC236}">
                          <a16:creationId xmlns:a16="http://schemas.microsoft.com/office/drawing/2014/main" id="{6FDB08BC-D399-2E63-5273-D3BEB7CFFE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2926617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37" name="Rectángulo 36">
                        <a:extLst>
                          <a:ext uri="{FF2B5EF4-FFF2-40B4-BE49-F238E27FC236}">
                            <a16:creationId xmlns:a16="http://schemas.microsoft.com/office/drawing/2014/main" id="{9DA116A4-DA7B-DA1D-748D-8E97508722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38" name="Rectángulo 37">
                        <a:extLst>
                          <a:ext uri="{FF2B5EF4-FFF2-40B4-BE49-F238E27FC236}">
                            <a16:creationId xmlns:a16="http://schemas.microsoft.com/office/drawing/2014/main" id="{4A0F1068-48EB-9569-1233-B31B5F353C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01833779-D51B-F265-A1FB-08C74A7F9480}"/>
                      </a:ext>
                    </a:extLst>
                  </p:cNvPr>
                  <p:cNvSpPr/>
                  <p:nvPr/>
                </p:nvSpPr>
                <p:spPr>
                  <a:xfrm>
                    <a:off x="1451549" y="2431202"/>
                    <a:ext cx="452388" cy="231006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41" name="Grupo 40">
                  <a:extLst>
                    <a:ext uri="{FF2B5EF4-FFF2-40B4-BE49-F238E27FC236}">
                      <a16:creationId xmlns:a16="http://schemas.microsoft.com/office/drawing/2014/main" id="{FA36B51D-50CD-C39A-796E-0B20A1FD8513}"/>
                    </a:ext>
                  </a:extLst>
                </p:cNvPr>
                <p:cNvGrpSpPr/>
                <p:nvPr/>
              </p:nvGrpSpPr>
              <p:grpSpPr>
                <a:xfrm>
                  <a:off x="6805433" y="1935232"/>
                  <a:ext cx="1321648" cy="1222945"/>
                  <a:chOff x="971438" y="1934678"/>
                  <a:chExt cx="1321648" cy="1222945"/>
                </a:xfrm>
              </p:grpSpPr>
              <p:grpSp>
                <p:nvGrpSpPr>
                  <p:cNvPr id="42" name="Grupo 41">
                    <a:extLst>
                      <a:ext uri="{FF2B5EF4-FFF2-40B4-BE49-F238E27FC236}">
                        <a16:creationId xmlns:a16="http://schemas.microsoft.com/office/drawing/2014/main" id="{76CC8298-E25F-2C25-7B74-AF9055BFF16B}"/>
                      </a:ext>
                    </a:extLst>
                  </p:cNvPr>
                  <p:cNvGrpSpPr/>
                  <p:nvPr/>
                </p:nvGrpSpPr>
                <p:grpSpPr>
                  <a:xfrm>
                    <a:off x="971438" y="1934678"/>
                    <a:ext cx="1321648" cy="1222945"/>
                    <a:chOff x="971438" y="1934678"/>
                    <a:chExt cx="1321648" cy="1222945"/>
                  </a:xfrm>
                </p:grpSpPr>
                <p:grpSp>
                  <p:nvGrpSpPr>
                    <p:cNvPr id="44" name="Grupo 43">
                      <a:extLst>
                        <a:ext uri="{FF2B5EF4-FFF2-40B4-BE49-F238E27FC236}">
                          <a16:creationId xmlns:a16="http://schemas.microsoft.com/office/drawing/2014/main" id="{E303B0FD-6BDE-BABE-77A7-AA2FA0891C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1934678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48" name="Rectángulo 47">
                        <a:extLst>
                          <a:ext uri="{FF2B5EF4-FFF2-40B4-BE49-F238E27FC236}">
                            <a16:creationId xmlns:a16="http://schemas.microsoft.com/office/drawing/2014/main" id="{3D179700-6747-6DBF-4D97-8FB266901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49" name="Rectángulo 48">
                        <a:extLst>
                          <a:ext uri="{FF2B5EF4-FFF2-40B4-BE49-F238E27FC236}">
                            <a16:creationId xmlns:a16="http://schemas.microsoft.com/office/drawing/2014/main" id="{18D690F9-DBB6-727C-B728-822EE6F9AF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grpSp>
                  <p:nvGrpSpPr>
                    <p:cNvPr id="45" name="Grupo 44">
                      <a:extLst>
                        <a:ext uri="{FF2B5EF4-FFF2-40B4-BE49-F238E27FC236}">
                          <a16:creationId xmlns:a16="http://schemas.microsoft.com/office/drawing/2014/main" id="{0A6FFE8E-9EA2-9E5C-BB25-FA94EAC2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1438" y="2926617"/>
                      <a:ext cx="1321648" cy="231006"/>
                      <a:chOff x="971438" y="1934678"/>
                      <a:chExt cx="1321648" cy="231006"/>
                    </a:xfrm>
                  </p:grpSpPr>
                  <p:sp>
                    <p:nvSpPr>
                      <p:cNvPr id="46" name="Rectángulo 45">
                        <a:extLst>
                          <a:ext uri="{FF2B5EF4-FFF2-40B4-BE49-F238E27FC236}">
                            <a16:creationId xmlns:a16="http://schemas.microsoft.com/office/drawing/2014/main" id="{8C66A16A-B0F2-C634-BC2D-C0BC4565E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sp>
                    <p:nvSpPr>
                      <p:cNvPr id="47" name="Rectángulo 46">
                        <a:extLst>
                          <a:ext uri="{FF2B5EF4-FFF2-40B4-BE49-F238E27FC236}">
                            <a16:creationId xmlns:a16="http://schemas.microsoft.com/office/drawing/2014/main" id="{A0FC2067-66CA-7E77-5B66-C706447FCD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0698" y="1934678"/>
                        <a:ext cx="452388" cy="231006"/>
                      </a:xfrm>
                      <a:prstGeom prst="rect">
                        <a:avLst/>
                      </a:prstGeom>
                      <a:ln w="19050"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</p:grpSp>
              <p:sp>
                <p:nvSpPr>
                  <p:cNvPr id="43" name="Rectángulo 42">
                    <a:extLst>
                      <a:ext uri="{FF2B5EF4-FFF2-40B4-BE49-F238E27FC236}">
                        <a16:creationId xmlns:a16="http://schemas.microsoft.com/office/drawing/2014/main" id="{FCF0E0A2-432B-352C-2C1E-B8DE7CC0DEA8}"/>
                      </a:ext>
                    </a:extLst>
                  </p:cNvPr>
                  <p:cNvSpPr/>
                  <p:nvPr/>
                </p:nvSpPr>
                <p:spPr>
                  <a:xfrm>
                    <a:off x="1451549" y="2431202"/>
                    <a:ext cx="452388" cy="231006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7" name="Grupo 56">
                <a:extLst>
                  <a:ext uri="{FF2B5EF4-FFF2-40B4-BE49-F238E27FC236}">
                    <a16:creationId xmlns:a16="http://schemas.microsoft.com/office/drawing/2014/main" id="{4247404C-38B8-6993-EF1A-418478CF8084}"/>
                  </a:ext>
                </a:extLst>
              </p:cNvPr>
              <p:cNvGrpSpPr/>
              <p:nvPr/>
            </p:nvGrpSpPr>
            <p:grpSpPr>
              <a:xfrm>
                <a:off x="846045" y="3624800"/>
                <a:ext cx="7442285" cy="388582"/>
                <a:chOff x="846045" y="3624800"/>
                <a:chExt cx="7442285" cy="388582"/>
              </a:xfrm>
            </p:grpSpPr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B93FF3F2-B7CF-B7E3-89A3-336BCAA5340A}"/>
                    </a:ext>
                  </a:extLst>
                </p:cNvPr>
                <p:cNvSpPr txBox="1"/>
                <p:nvPr/>
              </p:nvSpPr>
              <p:spPr>
                <a:xfrm>
                  <a:off x="846045" y="3624800"/>
                  <a:ext cx="1638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dirty="0"/>
                    <a:t>Control</a:t>
                  </a:r>
                </a:p>
              </p:txBody>
            </p:sp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44A3CBF5-F0E4-A912-E14D-4C0B464A57EC}"/>
                    </a:ext>
                  </a:extLst>
                </p:cNvPr>
                <p:cNvSpPr txBox="1"/>
                <p:nvPr/>
              </p:nvSpPr>
              <p:spPr>
                <a:xfrm>
                  <a:off x="2809138" y="3624800"/>
                  <a:ext cx="1638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dirty="0"/>
                    <a:t>Oscuridad</a:t>
                  </a:r>
                </a:p>
              </p:txBody>
            </p: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DD303387-F68E-E890-E689-ACA071734A3F}"/>
                    </a:ext>
                  </a:extLst>
                </p:cNvPr>
                <p:cNvSpPr txBox="1"/>
                <p:nvPr/>
              </p:nvSpPr>
              <p:spPr>
                <a:xfrm>
                  <a:off x="4710577" y="3629722"/>
                  <a:ext cx="1638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dirty="0"/>
                    <a:t>Agua salobre</a:t>
                  </a:r>
                </a:p>
              </p:txBody>
            </p:sp>
            <p:sp>
              <p:nvSpPr>
                <p:cNvPr id="56" name="CuadroTexto 55">
                  <a:extLst>
                    <a:ext uri="{FF2B5EF4-FFF2-40B4-BE49-F238E27FC236}">
                      <a16:creationId xmlns:a16="http://schemas.microsoft.com/office/drawing/2014/main" id="{7A0A313C-2540-3D81-998C-A85982D9897B}"/>
                    </a:ext>
                  </a:extLst>
                </p:cNvPr>
                <p:cNvSpPr txBox="1"/>
                <p:nvPr/>
              </p:nvSpPr>
              <p:spPr>
                <a:xfrm>
                  <a:off x="6649720" y="3644050"/>
                  <a:ext cx="1638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dirty="0"/>
                    <a:t>IMTA</a:t>
                  </a:r>
                </a:p>
              </p:txBody>
            </p:sp>
          </p:grp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227C65FF-BA1B-8AC3-C607-9CF27A5074BE}"/>
                </a:ext>
              </a:extLst>
            </p:cNvPr>
            <p:cNvSpPr txBox="1"/>
            <p:nvPr/>
          </p:nvSpPr>
          <p:spPr>
            <a:xfrm>
              <a:off x="6074908" y="1301031"/>
              <a:ext cx="2477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4 semanas, n = 5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77CA4D3-D4D1-0DF4-3A41-9CEB3324E429}"/>
                </a:ext>
              </a:extLst>
            </p:cNvPr>
            <p:cNvSpPr txBox="1"/>
            <p:nvPr/>
          </p:nvSpPr>
          <p:spPr>
            <a:xfrm>
              <a:off x="2794813" y="4220124"/>
              <a:ext cx="1638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(Cubierto con malla densa)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E837C7C2-576B-33FC-9C3A-6077FFAF0F9E}"/>
                </a:ext>
              </a:extLst>
            </p:cNvPr>
            <p:cNvSpPr txBox="1"/>
            <p:nvPr/>
          </p:nvSpPr>
          <p:spPr>
            <a:xfrm>
              <a:off x="4743480" y="4344072"/>
              <a:ext cx="1638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(27-30 g/L)</a:t>
              </a:r>
            </a:p>
          </p:txBody>
        </p: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9D3C8901-AF69-A879-3D0E-4C846EDD4570}"/>
                </a:ext>
              </a:extLst>
            </p:cNvPr>
            <p:cNvSpPr txBox="1"/>
            <p:nvPr/>
          </p:nvSpPr>
          <p:spPr>
            <a:xfrm>
              <a:off x="6686767" y="4299068"/>
              <a:ext cx="16386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(Holoturias, erizos de mar, macroalgas, mejillones)</a:t>
              </a:r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F6612DC-1151-FCF7-E786-9B0C7EFC9D48}"/>
              </a:ext>
            </a:extLst>
          </p:cNvPr>
          <p:cNvSpPr txBox="1"/>
          <p:nvPr/>
        </p:nvSpPr>
        <p:spPr>
          <a:xfrm>
            <a:off x="132080" y="4848832"/>
            <a:ext cx="228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¿Qué se midió?</a:t>
            </a:r>
          </a:p>
        </p:txBody>
      </p:sp>
      <p:pic>
        <p:nvPicPr>
          <p:cNvPr id="73" name="Picture 2" descr="RStudio Logo Usage Guidelines - RStudio">
            <a:extLst>
              <a:ext uri="{FF2B5EF4-FFF2-40B4-BE49-F238E27FC236}">
                <a16:creationId xmlns:a16="http://schemas.microsoft.com/office/drawing/2014/main" id="{86C4A782-7D0F-9A90-EDCA-33F70E35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91" y="5552128"/>
            <a:ext cx="2487142" cy="8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Abrir llave 74">
            <a:extLst>
              <a:ext uri="{FF2B5EF4-FFF2-40B4-BE49-F238E27FC236}">
                <a16:creationId xmlns:a16="http://schemas.microsoft.com/office/drawing/2014/main" id="{24B05330-6D5C-793D-964D-6C7971DADB8C}"/>
              </a:ext>
            </a:extLst>
          </p:cNvPr>
          <p:cNvSpPr/>
          <p:nvPr/>
        </p:nvSpPr>
        <p:spPr>
          <a:xfrm flipH="1">
            <a:off x="5776993" y="5388580"/>
            <a:ext cx="576539" cy="1200619"/>
          </a:xfrm>
          <a:prstGeom prst="leftBrace">
            <a:avLst>
              <a:gd name="adj1" fmla="val 18906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08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3. Materiales y métodos</a:t>
            </a:r>
            <a:endParaRPr lang="es-ES" sz="4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5B8CB9-1E1C-C25B-75AA-A3561CD22403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Estado oxidativo y clorofila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1577B70-A7E1-D32F-E9FC-A6CA8DA9AC01}"/>
              </a:ext>
            </a:extLst>
          </p:cNvPr>
          <p:cNvSpPr txBox="1"/>
          <p:nvPr/>
        </p:nvSpPr>
        <p:spPr>
          <a:xfrm>
            <a:off x="586754" y="4046905"/>
            <a:ext cx="7556219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Superóxido dismutasa (</a:t>
            </a:r>
            <a:r>
              <a:rPr lang="es-ES" sz="1600" b="1" dirty="0">
                <a:solidFill>
                  <a:srgbClr val="32A088"/>
                </a:solidFill>
              </a:rPr>
              <a:t>SOD</a:t>
            </a:r>
            <a:r>
              <a:rPr lang="es-ES" sz="1200" dirty="0"/>
              <a:t>)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McCord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y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Fridovich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(1969)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Catalasa (</a:t>
            </a:r>
            <a:r>
              <a:rPr lang="es-ES" sz="1600" b="1" dirty="0">
                <a:solidFill>
                  <a:srgbClr val="32A088"/>
                </a:solidFill>
              </a:rPr>
              <a:t>CAT</a:t>
            </a:r>
            <a:r>
              <a:rPr lang="es-ES" sz="1600" dirty="0"/>
              <a:t>) </a:t>
            </a:r>
            <a:r>
              <a:rPr lang="es-ES" sz="1200" b="0" i="0" u="none" strike="noStrike" baseline="0" dirty="0" err="1">
                <a:solidFill>
                  <a:schemeClr val="bg2">
                    <a:lumMod val="50000"/>
                  </a:schemeClr>
                </a:solidFill>
              </a:rPr>
              <a:t>Aebi</a:t>
            </a:r>
            <a:r>
              <a:rPr lang="es-ES" sz="12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 (1984)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Glutatión-S-transferasa (</a:t>
            </a:r>
            <a:r>
              <a:rPr lang="es-ES" sz="1600" b="1" dirty="0">
                <a:solidFill>
                  <a:srgbClr val="32A088"/>
                </a:solidFill>
              </a:rPr>
              <a:t>GST</a:t>
            </a:r>
            <a:r>
              <a:rPr lang="es-ES" sz="1600" dirty="0"/>
              <a:t>) </a:t>
            </a:r>
            <a:r>
              <a:rPr lang="es-ES" sz="12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Frasco y </a:t>
            </a:r>
            <a:r>
              <a:rPr lang="es-ES" sz="1200" b="0" i="0" u="none" strike="noStrike" baseline="0" dirty="0" err="1">
                <a:solidFill>
                  <a:schemeClr val="bg2">
                    <a:lumMod val="50000"/>
                  </a:schemeClr>
                </a:solidFill>
              </a:rPr>
              <a:t>Guilhermino</a:t>
            </a:r>
            <a:r>
              <a:rPr lang="es-ES" sz="12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 (2002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DT-</a:t>
            </a:r>
            <a:r>
              <a:rPr lang="es-ES" sz="1600" dirty="0" err="1"/>
              <a:t>diaforasa</a:t>
            </a:r>
            <a:r>
              <a:rPr lang="es-ES" sz="1600" dirty="0"/>
              <a:t> (</a:t>
            </a:r>
            <a:r>
              <a:rPr lang="es-ES" sz="1600" b="1" dirty="0">
                <a:solidFill>
                  <a:srgbClr val="32A088"/>
                </a:solidFill>
              </a:rPr>
              <a:t>DTD</a:t>
            </a:r>
            <a:r>
              <a:rPr lang="es-ES" sz="1600" dirty="0"/>
              <a:t>)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Lemaire et al. (1996)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Capacidad antioxidante total (</a:t>
            </a:r>
            <a:r>
              <a:rPr lang="es-ES" sz="1600" b="1" dirty="0">
                <a:solidFill>
                  <a:srgbClr val="32A088"/>
                </a:solidFill>
              </a:rPr>
              <a:t>TEAC</a:t>
            </a:r>
            <a:r>
              <a:rPr lang="es-ES" sz="1600" dirty="0"/>
              <a:t>)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Erel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(2004)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sz="1600" dirty="0"/>
              <a:t>Peroxidación lipídica (</a:t>
            </a:r>
            <a:r>
              <a:rPr lang="es-ES" sz="1600" b="1" dirty="0">
                <a:solidFill>
                  <a:srgbClr val="32A088"/>
                </a:solidFill>
              </a:rPr>
              <a:t>MDA</a:t>
            </a:r>
            <a:r>
              <a:rPr lang="es-ES" sz="1600" dirty="0"/>
              <a:t>)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Buege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y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Aust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(1978)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35807C-A512-8CEF-22C1-CE2BC18474DF}"/>
              </a:ext>
            </a:extLst>
          </p:cNvPr>
          <p:cNvSpPr txBox="1"/>
          <p:nvPr/>
        </p:nvSpPr>
        <p:spPr>
          <a:xfrm>
            <a:off x="5180145" y="3429000"/>
            <a:ext cx="370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Determinación de </a:t>
            </a:r>
            <a:r>
              <a:rPr lang="es-ES" b="1" dirty="0">
                <a:solidFill>
                  <a:srgbClr val="32A088"/>
                </a:solidFill>
              </a:rPr>
              <a:t>clorofila</a:t>
            </a:r>
            <a:r>
              <a:rPr lang="es-ES" dirty="0"/>
              <a:t> </a:t>
            </a:r>
            <a:r>
              <a:rPr lang="es-ES" b="1" dirty="0">
                <a:solidFill>
                  <a:srgbClr val="32A088"/>
                </a:solidFill>
              </a:rPr>
              <a:t>total</a:t>
            </a:r>
            <a:r>
              <a:rPr lang="es-ES" dirty="0"/>
              <a:t> 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Jeffrey y Humphrey (1975)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14921F-FE09-0730-4C44-1F4AC53C0BF1}"/>
              </a:ext>
            </a:extLst>
          </p:cNvPr>
          <p:cNvSpPr txBox="1"/>
          <p:nvPr/>
        </p:nvSpPr>
        <p:spPr>
          <a:xfrm>
            <a:off x="2719820" y="1383923"/>
            <a:ext cx="370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Separación de 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pie</a:t>
            </a:r>
            <a:r>
              <a:rPr lang="es-ES" dirty="0"/>
              <a:t> y </a:t>
            </a:r>
            <a:r>
              <a:rPr lang="es-ES" b="1" dirty="0">
                <a:solidFill>
                  <a:schemeClr val="accent2"/>
                </a:solidFill>
              </a:rPr>
              <a:t>tentáculo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86EF7FC-417C-2D54-79E5-5C686BF814FA}"/>
              </a:ext>
            </a:extLst>
          </p:cNvPr>
          <p:cNvSpPr txBox="1"/>
          <p:nvPr/>
        </p:nvSpPr>
        <p:spPr>
          <a:xfrm>
            <a:off x="384622" y="3495047"/>
            <a:ext cx="370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Medidas de estado oxidativo</a:t>
            </a:r>
          </a:p>
        </p:txBody>
      </p:sp>
      <p:sp>
        <p:nvSpPr>
          <p:cNvPr id="71" name="Forma libre: forma 70">
            <a:extLst>
              <a:ext uri="{FF2B5EF4-FFF2-40B4-BE49-F238E27FC236}">
                <a16:creationId xmlns:a16="http://schemas.microsoft.com/office/drawing/2014/main" id="{FA0D0FAC-BC23-5FFE-9EE9-0D1227EE79EB}"/>
              </a:ext>
            </a:extLst>
          </p:cNvPr>
          <p:cNvSpPr/>
          <p:nvPr/>
        </p:nvSpPr>
        <p:spPr>
          <a:xfrm>
            <a:off x="2358189" y="1806404"/>
            <a:ext cx="2934235" cy="1506118"/>
          </a:xfrm>
          <a:custGeom>
            <a:avLst/>
            <a:gdLst>
              <a:gd name="connsiteX0" fmla="*/ 2613785 w 2613785"/>
              <a:gd name="connsiteY0" fmla="*/ 0 h 1491916"/>
              <a:gd name="connsiteX1" fmla="*/ 1660884 w 2613785"/>
              <a:gd name="connsiteY1" fmla="*/ 770021 h 1491916"/>
              <a:gd name="connsiteX2" fmla="*/ 197844 w 2613785"/>
              <a:gd name="connsiteY2" fmla="*/ 962527 h 1491916"/>
              <a:gd name="connsiteX3" fmla="*/ 53465 w 2613785"/>
              <a:gd name="connsiteY3" fmla="*/ 1491916 h 1491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3785" h="1491916">
                <a:moveTo>
                  <a:pt x="2613785" y="0"/>
                </a:moveTo>
                <a:cubicBezTo>
                  <a:pt x="2338663" y="304800"/>
                  <a:pt x="2063541" y="609600"/>
                  <a:pt x="1660884" y="770021"/>
                </a:cubicBezTo>
                <a:cubicBezTo>
                  <a:pt x="1258227" y="930442"/>
                  <a:pt x="465747" y="842211"/>
                  <a:pt x="197844" y="962527"/>
                </a:cubicBezTo>
                <a:cubicBezTo>
                  <a:pt x="-70059" y="1082843"/>
                  <a:pt x="-8297" y="1287379"/>
                  <a:pt x="53465" y="1491916"/>
                </a:cubicBezTo>
              </a:path>
            </a:pathLst>
          </a:custGeom>
          <a:ln w="3810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Forma libre: forma 72">
            <a:extLst>
              <a:ext uri="{FF2B5EF4-FFF2-40B4-BE49-F238E27FC236}">
                <a16:creationId xmlns:a16="http://schemas.microsoft.com/office/drawing/2014/main" id="{A61E1E2A-12AE-91CF-583F-C7F8B04AFE65}"/>
              </a:ext>
            </a:extLst>
          </p:cNvPr>
          <p:cNvSpPr/>
          <p:nvPr/>
        </p:nvSpPr>
        <p:spPr>
          <a:xfrm>
            <a:off x="5544152" y="1806403"/>
            <a:ext cx="1751797" cy="1506118"/>
          </a:xfrm>
          <a:custGeom>
            <a:avLst/>
            <a:gdLst>
              <a:gd name="connsiteX0" fmla="*/ 0 w 1504750"/>
              <a:gd name="connsiteY0" fmla="*/ 0 h 1116531"/>
              <a:gd name="connsiteX1" fmla="*/ 1366787 w 1504750"/>
              <a:gd name="connsiteY1" fmla="*/ 317634 h 1116531"/>
              <a:gd name="connsiteX2" fmla="*/ 1386038 w 1504750"/>
              <a:gd name="connsiteY2" fmla="*/ 1116531 h 111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4750" h="1116531">
                <a:moveTo>
                  <a:pt x="0" y="0"/>
                </a:moveTo>
                <a:cubicBezTo>
                  <a:pt x="567890" y="65773"/>
                  <a:pt x="1135781" y="131546"/>
                  <a:pt x="1366787" y="317634"/>
                </a:cubicBezTo>
                <a:cubicBezTo>
                  <a:pt x="1597793" y="503722"/>
                  <a:pt x="1491915" y="810126"/>
                  <a:pt x="1386038" y="1116531"/>
                </a:cubicBezTo>
              </a:path>
            </a:pathLst>
          </a:custGeom>
          <a:ln w="3810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Forma libre: forma 73">
            <a:extLst>
              <a:ext uri="{FF2B5EF4-FFF2-40B4-BE49-F238E27FC236}">
                <a16:creationId xmlns:a16="http://schemas.microsoft.com/office/drawing/2014/main" id="{0211397E-6E95-819E-B19C-4ACBD10A2531}"/>
              </a:ext>
            </a:extLst>
          </p:cNvPr>
          <p:cNvSpPr/>
          <p:nvPr/>
        </p:nvSpPr>
        <p:spPr>
          <a:xfrm>
            <a:off x="1732547" y="1806403"/>
            <a:ext cx="2934235" cy="1435442"/>
          </a:xfrm>
          <a:custGeom>
            <a:avLst/>
            <a:gdLst>
              <a:gd name="connsiteX0" fmla="*/ 2613785 w 2613785"/>
              <a:gd name="connsiteY0" fmla="*/ 0 h 1491916"/>
              <a:gd name="connsiteX1" fmla="*/ 1660884 w 2613785"/>
              <a:gd name="connsiteY1" fmla="*/ 770021 h 1491916"/>
              <a:gd name="connsiteX2" fmla="*/ 197844 w 2613785"/>
              <a:gd name="connsiteY2" fmla="*/ 962527 h 1491916"/>
              <a:gd name="connsiteX3" fmla="*/ 53465 w 2613785"/>
              <a:gd name="connsiteY3" fmla="*/ 1491916 h 1491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3785" h="1491916">
                <a:moveTo>
                  <a:pt x="2613785" y="0"/>
                </a:moveTo>
                <a:cubicBezTo>
                  <a:pt x="2338663" y="304800"/>
                  <a:pt x="2063541" y="609600"/>
                  <a:pt x="1660884" y="770021"/>
                </a:cubicBezTo>
                <a:cubicBezTo>
                  <a:pt x="1258227" y="930442"/>
                  <a:pt x="465747" y="842211"/>
                  <a:pt x="197844" y="962527"/>
                </a:cubicBezTo>
                <a:cubicBezTo>
                  <a:pt x="-70059" y="1082843"/>
                  <a:pt x="-8297" y="1287379"/>
                  <a:pt x="53465" y="1491916"/>
                </a:cubicBezTo>
              </a:path>
            </a:pathLst>
          </a:custGeom>
          <a:ln w="38100">
            <a:solidFill>
              <a:srgbClr val="0B8F99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93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3. Materiales y métodos</a:t>
            </a:r>
            <a:endParaRPr lang="es-ES" sz="4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5B8CB9-1E1C-C25B-75AA-A3561CD22403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75000"/>
                  </a:schemeClr>
                </a:solidFill>
              </a:rPr>
              <a:t>Tratamiento histológico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86EF7FC-417C-2D54-79E5-5C686BF814FA}"/>
              </a:ext>
            </a:extLst>
          </p:cNvPr>
          <p:cNvSpPr txBox="1"/>
          <p:nvPr/>
        </p:nvSpPr>
        <p:spPr>
          <a:xfrm>
            <a:off x="642100" y="3279764"/>
            <a:ext cx="370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Fijación (</a:t>
            </a:r>
            <a:r>
              <a:rPr lang="es-ES" sz="1600" dirty="0" err="1"/>
              <a:t>Paraformaldehído</a:t>
            </a:r>
            <a:r>
              <a:rPr lang="es-ES" sz="1600" dirty="0"/>
              <a:t> 4 %)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EB9006-3861-7D6B-F25C-9829EA28F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1" t="38963" b="12808"/>
          <a:stretch/>
        </p:blipFill>
        <p:spPr>
          <a:xfrm>
            <a:off x="1021612" y="3981992"/>
            <a:ext cx="2812748" cy="2341133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278A6F1-EADD-77EB-1137-0CE6EFDDC242}"/>
              </a:ext>
            </a:extLst>
          </p:cNvPr>
          <p:cNvGrpSpPr/>
          <p:nvPr/>
        </p:nvGrpSpPr>
        <p:grpSpPr>
          <a:xfrm>
            <a:off x="135558" y="1520775"/>
            <a:ext cx="3704359" cy="1663843"/>
            <a:chOff x="2801100" y="1383923"/>
            <a:chExt cx="3704359" cy="166384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614921F-FE09-0730-4C44-1F4AC53C0BF1}"/>
                </a:ext>
              </a:extLst>
            </p:cNvPr>
            <p:cNvSpPr txBox="1"/>
            <p:nvPr/>
          </p:nvSpPr>
          <p:spPr>
            <a:xfrm>
              <a:off x="2801100" y="1383923"/>
              <a:ext cx="3704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Separación de </a:t>
              </a:r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</a:rPr>
                <a:t>pie</a:t>
              </a:r>
              <a:r>
                <a:rPr lang="es-ES" dirty="0"/>
                <a:t> y </a:t>
              </a:r>
              <a:r>
                <a:rPr lang="es-ES" b="1" dirty="0">
                  <a:solidFill>
                    <a:schemeClr val="accent2"/>
                  </a:solidFill>
                </a:rPr>
                <a:t>tentáculo</a:t>
              </a: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97D2B74F-7CB2-D221-F1F3-F05B9EFD69B0}"/>
                </a:ext>
              </a:extLst>
            </p:cNvPr>
            <p:cNvGrpSpPr/>
            <p:nvPr/>
          </p:nvGrpSpPr>
          <p:grpSpPr>
            <a:xfrm>
              <a:off x="4831215" y="1907768"/>
              <a:ext cx="479124" cy="1139998"/>
              <a:chOff x="4831215" y="1907768"/>
              <a:chExt cx="479124" cy="1139998"/>
            </a:xfrm>
          </p:grpSpPr>
          <p:cxnSp>
            <p:nvCxnSpPr>
              <p:cNvPr id="8" name="Conector recto de flecha 7">
                <a:extLst>
                  <a:ext uri="{FF2B5EF4-FFF2-40B4-BE49-F238E27FC236}">
                    <a16:creationId xmlns:a16="http://schemas.microsoft.com/office/drawing/2014/main" id="{23DAE7EF-8CAD-DB51-CE09-3791EAF1CB35}"/>
                  </a:ext>
                </a:extLst>
              </p:cNvPr>
              <p:cNvCxnSpPr/>
              <p:nvPr/>
            </p:nvCxnSpPr>
            <p:spPr>
              <a:xfrm>
                <a:off x="4831215" y="1907769"/>
                <a:ext cx="0" cy="1139997"/>
              </a:xfrm>
              <a:prstGeom prst="straightConnector1">
                <a:avLst/>
              </a:prstGeom>
              <a:ln w="38100">
                <a:solidFill>
                  <a:srgbClr val="0B8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A0B83703-8447-6199-9CA8-96D823ED81C5}"/>
                  </a:ext>
                </a:extLst>
              </p:cNvPr>
              <p:cNvCxnSpPr/>
              <p:nvPr/>
            </p:nvCxnSpPr>
            <p:spPr>
              <a:xfrm>
                <a:off x="5310339" y="1907768"/>
                <a:ext cx="0" cy="1139997"/>
              </a:xfrm>
              <a:prstGeom prst="straightConnector1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213083-3CBA-8095-B590-4C8EB2764945}"/>
              </a:ext>
            </a:extLst>
          </p:cNvPr>
          <p:cNvSpPr txBox="1"/>
          <p:nvPr/>
        </p:nvSpPr>
        <p:spPr>
          <a:xfrm>
            <a:off x="5585866" y="5381822"/>
            <a:ext cx="238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Tinción diferencial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31F3764-6A89-A670-E03B-16781E6BFC22}"/>
              </a:ext>
            </a:extLst>
          </p:cNvPr>
          <p:cNvGrpSpPr/>
          <p:nvPr/>
        </p:nvGrpSpPr>
        <p:grpSpPr>
          <a:xfrm>
            <a:off x="4973990" y="1094794"/>
            <a:ext cx="3704359" cy="2807440"/>
            <a:chOff x="4985751" y="3265685"/>
            <a:chExt cx="3704359" cy="2807440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C777B61-F9C1-85B6-D31D-7A1200E9619B}"/>
                </a:ext>
              </a:extLst>
            </p:cNvPr>
            <p:cNvSpPr txBox="1"/>
            <p:nvPr/>
          </p:nvSpPr>
          <p:spPr>
            <a:xfrm>
              <a:off x="4985751" y="3265685"/>
              <a:ext cx="3704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Secciones de 7 </a:t>
              </a:r>
              <a:r>
                <a:rPr lang="el-GR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μ</a:t>
              </a:r>
              <a:r>
                <a:rPr lang="es-ES" sz="1600" dirty="0"/>
                <a:t>m</a:t>
              </a:r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ABA7F7F-4330-B3F0-A134-37DECE284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136" y="3710044"/>
              <a:ext cx="3150775" cy="2363081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5E42A86-868F-11F3-DE8D-4071720F69F5}"/>
              </a:ext>
            </a:extLst>
          </p:cNvPr>
          <p:cNvGrpSpPr/>
          <p:nvPr/>
        </p:nvGrpSpPr>
        <p:grpSpPr>
          <a:xfrm rot="10800000" flipV="1">
            <a:off x="6558907" y="4148581"/>
            <a:ext cx="479124" cy="1139998"/>
            <a:chOff x="4123075" y="4197227"/>
            <a:chExt cx="479124" cy="1139998"/>
          </a:xfrm>
        </p:grpSpPr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4DB9F97C-494D-A066-28A9-C5539DEFDDA3}"/>
                </a:ext>
              </a:extLst>
            </p:cNvPr>
            <p:cNvCxnSpPr/>
            <p:nvPr/>
          </p:nvCxnSpPr>
          <p:spPr>
            <a:xfrm>
              <a:off x="4123075" y="4197228"/>
              <a:ext cx="0" cy="1139997"/>
            </a:xfrm>
            <a:prstGeom prst="straightConnector1">
              <a:avLst/>
            </a:prstGeom>
            <a:ln w="38100">
              <a:solidFill>
                <a:srgbClr val="0B8F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83C162DC-B240-E0CB-5079-459BCBDDE3A5}"/>
                </a:ext>
              </a:extLst>
            </p:cNvPr>
            <p:cNvCxnSpPr/>
            <p:nvPr/>
          </p:nvCxnSpPr>
          <p:spPr>
            <a:xfrm>
              <a:off x="4602199" y="4197227"/>
              <a:ext cx="0" cy="1139997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6C986D8-937D-8577-99E0-7127F8EF26D7}"/>
              </a:ext>
            </a:extLst>
          </p:cNvPr>
          <p:cNvSpPr txBox="1"/>
          <p:nvPr/>
        </p:nvSpPr>
        <p:spPr>
          <a:xfrm>
            <a:off x="5361396" y="5720377"/>
            <a:ext cx="358703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PAS-hematoxilina</a:t>
            </a:r>
          </a:p>
          <a:p>
            <a:pPr marL="285750" indent="-285750">
              <a:lnSpc>
                <a:spcPct val="150000"/>
              </a:lnSpc>
              <a:buClr>
                <a:srgbClr val="32A088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 err="1"/>
              <a:t>Tricrómica</a:t>
            </a:r>
            <a:r>
              <a:rPr lang="es-ES" sz="1600" dirty="0"/>
              <a:t> de Masson-</a:t>
            </a:r>
            <a:r>
              <a:rPr lang="es-ES" sz="1600" dirty="0" err="1"/>
              <a:t>Goldner</a:t>
            </a:r>
            <a:endParaRPr lang="es-ES" sz="16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38C9DD-8B5E-EDC0-0986-1682B1414D55}"/>
              </a:ext>
            </a:extLst>
          </p:cNvPr>
          <p:cNvSpPr txBox="1"/>
          <p:nvPr/>
        </p:nvSpPr>
        <p:spPr>
          <a:xfrm>
            <a:off x="642100" y="3563680"/>
            <a:ext cx="370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Inclusión en parafina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953639-4FB1-2FF5-398E-6B50C7A2B182}"/>
              </a:ext>
            </a:extLst>
          </p:cNvPr>
          <p:cNvCxnSpPr>
            <a:cxnSpLocks/>
          </p:cNvCxnSpPr>
          <p:nvPr/>
        </p:nvCxnSpPr>
        <p:spPr>
          <a:xfrm>
            <a:off x="4572000" y="1278495"/>
            <a:ext cx="0" cy="5183265"/>
          </a:xfrm>
          <a:prstGeom prst="line">
            <a:avLst/>
          </a:prstGeom>
          <a:ln w="28575">
            <a:solidFill>
              <a:srgbClr val="32A0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16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4"/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76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Crecimiento y reproducción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4A9726-5901-BE0B-AC66-D3A5FC4BE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954" r="50181"/>
          <a:stretch/>
        </p:blipFill>
        <p:spPr>
          <a:xfrm>
            <a:off x="1641248" y="1444410"/>
            <a:ext cx="5861504" cy="510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Crecimiento y reproducción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002D84-21C4-4282-58B7-D70F57332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41" y="1600717"/>
            <a:ext cx="6625639" cy="50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1"/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4"/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3"/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2"/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05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1D4B5B-2C80-7E46-FEFD-DDB6231C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08" y="1731354"/>
            <a:ext cx="7411064" cy="44699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3505200" y="123671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SOD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4D3E5C-0F70-B082-F93C-334B201BE497}"/>
              </a:ext>
            </a:extLst>
          </p:cNvPr>
          <p:cNvSpPr txBox="1"/>
          <p:nvPr/>
        </p:nvSpPr>
        <p:spPr>
          <a:xfrm>
            <a:off x="132080" y="6326578"/>
            <a:ext cx="8412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a, b </a:t>
            </a:r>
            <a:r>
              <a:rPr lang="es-ES" sz="1200" i="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 diferencias entre puntos de muestreo dentro de un mismo grupo experimental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23300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1" y="878385"/>
            <a:ext cx="229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3505199" y="127849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CAT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DF17C1-6931-9CCE-CF52-E3704C17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63" y="1769015"/>
            <a:ext cx="7455197" cy="443220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5B8C4F3-5482-063D-9F68-91C5B96D5F89}"/>
              </a:ext>
            </a:extLst>
          </p:cNvPr>
          <p:cNvSpPr txBox="1"/>
          <p:nvPr/>
        </p:nvSpPr>
        <p:spPr>
          <a:xfrm>
            <a:off x="1447586" y="632241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diferencias significativas asociadas al grupo experimental</a:t>
            </a:r>
          </a:p>
        </p:txBody>
      </p:sp>
    </p:spTree>
    <p:extLst>
      <p:ext uri="{BB962C8B-B14F-4D97-AF65-F5344CB8AC3E}">
        <p14:creationId xmlns:p14="http://schemas.microsoft.com/office/powerpoint/2010/main" val="316202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1" y="878384"/>
            <a:ext cx="2264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9B98D28-5CFA-234C-91BD-B2D8D2C99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75" y="1756453"/>
            <a:ext cx="7045425" cy="43743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34DA372-2CFB-8502-E046-4C5BBD440DB8}"/>
              </a:ext>
            </a:extLst>
          </p:cNvPr>
          <p:cNvSpPr txBox="1"/>
          <p:nvPr/>
        </p:nvSpPr>
        <p:spPr>
          <a:xfrm>
            <a:off x="3505200" y="128813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GST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B8C4F3-5482-063D-9F68-91C5B96D5F89}"/>
              </a:ext>
            </a:extLst>
          </p:cNvPr>
          <p:cNvSpPr txBox="1"/>
          <p:nvPr/>
        </p:nvSpPr>
        <p:spPr>
          <a:xfrm>
            <a:off x="1447586" y="627391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diferencias significativas asociadas al grupo experimental</a:t>
            </a:r>
          </a:p>
        </p:txBody>
      </p:sp>
    </p:spTree>
    <p:extLst>
      <p:ext uri="{BB962C8B-B14F-4D97-AF65-F5344CB8AC3E}">
        <p14:creationId xmlns:p14="http://schemas.microsoft.com/office/powerpoint/2010/main" val="2116167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5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3505200" y="123671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DTD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4D3E5C-0F70-B082-F93C-334B201BE497}"/>
              </a:ext>
            </a:extLst>
          </p:cNvPr>
          <p:cNvSpPr txBox="1"/>
          <p:nvPr/>
        </p:nvSpPr>
        <p:spPr>
          <a:xfrm>
            <a:off x="132080" y="6326578"/>
            <a:ext cx="8412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a, b </a:t>
            </a:r>
            <a:r>
              <a:rPr lang="es-ES" sz="1200" i="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 diferencias entre puntos de muestreo dentro de un mismo grupo experimental</a:t>
            </a:r>
            <a:endParaRPr lang="es-ES" sz="1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671DB-10E5-C559-F96D-35567BB6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2" y="1684596"/>
            <a:ext cx="7659276" cy="454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8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1" y="878384"/>
            <a:ext cx="229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2418080" y="1185917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 antioxidante total (TEAC)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4803CA-21F0-544D-1801-129252DF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2" y="1553717"/>
            <a:ext cx="7385638" cy="47175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8FD9C74-E830-E063-F75A-8F77409A6AB1}"/>
              </a:ext>
            </a:extLst>
          </p:cNvPr>
          <p:cNvSpPr txBox="1"/>
          <p:nvPr/>
        </p:nvSpPr>
        <p:spPr>
          <a:xfrm>
            <a:off x="132080" y="6326578"/>
            <a:ext cx="8412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a, b </a:t>
            </a:r>
            <a:r>
              <a:rPr lang="es-ES" sz="1200" i="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 diferencias entre puntos de muestreo dentro de un mismo grupo experimental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79547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1" y="878384"/>
            <a:ext cx="229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Estado oxidativo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E03646-90BB-1CA4-1B53-802D25C486E3}"/>
              </a:ext>
            </a:extLst>
          </p:cNvPr>
          <p:cNvSpPr txBox="1"/>
          <p:nvPr/>
        </p:nvSpPr>
        <p:spPr>
          <a:xfrm>
            <a:off x="2418080" y="1185917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Peroxidación lipídica (MDA)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BCAA86F-8F79-9085-A0A9-F96723C5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2" y="1576919"/>
            <a:ext cx="7385638" cy="46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04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1" y="878384"/>
            <a:ext cx="229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Clorofila total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11938D-2F5B-5F8A-1B0A-D21457EB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110" y="1625600"/>
            <a:ext cx="4786871" cy="475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68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4"/>
            <a:ext cx="5017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Análisis de Componentes Principales (PCA)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A7EA35-BEA3-7A7C-897A-1C6DC478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0" y="1804610"/>
            <a:ext cx="5109410" cy="39342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3FA0B8-60C9-01B2-5126-E36DAD84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06" y="1428690"/>
            <a:ext cx="3060324" cy="249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B110385-7A4D-C5CB-8986-2780BC40FAF0}"/>
              </a:ext>
            </a:extLst>
          </p:cNvPr>
          <p:cNvSpPr txBox="1"/>
          <p:nvPr/>
        </p:nvSpPr>
        <p:spPr>
          <a:xfrm>
            <a:off x="6153726" y="5016190"/>
            <a:ext cx="220795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SOD tentacular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CAT tentacular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MDA tentacular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/>
              <a:t>TEAC pedio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6052126" y="4592320"/>
            <a:ext cx="296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Variables más influyentes: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2F03E0D-B8B3-1684-A8D2-92ABEA989C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613">
            <a:off x="5271631" y="3945427"/>
            <a:ext cx="910754" cy="9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4"/>
            <a:ext cx="2803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Evaluación histológica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3087023" y="1220989"/>
            <a:ext cx="296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Tentáculo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EC63CEE-46F4-7462-7AB0-27CA0DDA6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18" b="50150"/>
          <a:stretch/>
        </p:blipFill>
        <p:spPr>
          <a:xfrm>
            <a:off x="132080" y="1793948"/>
            <a:ext cx="4323140" cy="324084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CE6F8F8-5EDA-6CB3-5F97-CA1BC2AF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" t="50359" r="36516" b="242"/>
          <a:stretch/>
        </p:blipFill>
        <p:spPr>
          <a:xfrm>
            <a:off x="4688782" y="1823204"/>
            <a:ext cx="4260275" cy="321159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42228B3-5E31-5715-AFBC-17F14879D618}"/>
              </a:ext>
            </a:extLst>
          </p:cNvPr>
          <p:cNvSpPr txBox="1"/>
          <p:nvPr/>
        </p:nvSpPr>
        <p:spPr>
          <a:xfrm>
            <a:off x="248980" y="5810339"/>
            <a:ext cx="87000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u="none" strike="noStrike" baseline="0" dirty="0" err="1">
                <a:solidFill>
                  <a:srgbClr val="000000"/>
                </a:solidFill>
                <a:latin typeface="Cooper Hewitt" pitchFamily="2" charset="0"/>
              </a:rPr>
              <a:t>Ep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 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epidermis, 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M: 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mesoglea, 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Ga: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 gastrodermis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, </a:t>
            </a:r>
            <a:r>
              <a:rPr lang="es-ES" sz="1600" b="1" u="none" strike="noStrike" baseline="0" dirty="0" err="1">
                <a:solidFill>
                  <a:srgbClr val="000000"/>
                </a:solidFill>
                <a:latin typeface="Cooper Hewitt" pitchFamily="2" charset="0"/>
              </a:rPr>
              <a:t>cn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 cnidocitos, </a:t>
            </a:r>
            <a:r>
              <a:rPr lang="es-ES" sz="1600" b="1" u="none" strike="noStrike" baseline="0" dirty="0" err="1">
                <a:solidFill>
                  <a:srgbClr val="000000"/>
                </a:solidFill>
                <a:latin typeface="Cooper Hewitt" pitchFamily="2" charset="0"/>
              </a:rPr>
              <a:t>zx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 zooxantelas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, </a:t>
            </a:r>
            <a:r>
              <a:rPr lang="es-ES" sz="1600" b="1" u="none" strike="noStrike" baseline="0" dirty="0" err="1">
                <a:solidFill>
                  <a:srgbClr val="000000"/>
                </a:solidFill>
                <a:latin typeface="Cooper Hewitt" pitchFamily="2" charset="0"/>
              </a:rPr>
              <a:t>fm</a:t>
            </a:r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: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 fibras musculares</a:t>
            </a:r>
            <a:endParaRPr lang="es-ES" sz="1600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BD219F0-FACB-F486-67F8-AA118D9694D8}"/>
              </a:ext>
            </a:extLst>
          </p:cNvPr>
          <p:cNvGrpSpPr/>
          <p:nvPr/>
        </p:nvGrpSpPr>
        <p:grpSpPr>
          <a:xfrm>
            <a:off x="808673" y="5122367"/>
            <a:ext cx="7495223" cy="307778"/>
            <a:chOff x="808673" y="5230012"/>
            <a:chExt cx="7495223" cy="307778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344B3FF-7740-D77E-B1F7-E5F4F71C0D35}"/>
                </a:ext>
              </a:extLst>
            </p:cNvPr>
            <p:cNvSpPr txBox="1"/>
            <p:nvPr/>
          </p:nvSpPr>
          <p:spPr>
            <a:xfrm>
              <a:off x="808673" y="5230012"/>
              <a:ext cx="2969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err="1"/>
                <a:t>Tricrómica</a:t>
              </a:r>
              <a:endParaRPr lang="es-ES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2FD5083-BAA7-ADB9-C365-65CF5813F2FD}"/>
                </a:ext>
              </a:extLst>
            </p:cNvPr>
            <p:cNvSpPr txBox="1"/>
            <p:nvPr/>
          </p:nvSpPr>
          <p:spPr>
            <a:xfrm>
              <a:off x="5333942" y="5230013"/>
              <a:ext cx="2969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PAS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22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4"/>
            <a:ext cx="2803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Evaluación histológica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3087023" y="1222258"/>
            <a:ext cx="296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Tentáculo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D2388CD-AB3D-B919-BFD1-DD8F7FBA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63" y="1622368"/>
            <a:ext cx="6998220" cy="495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1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8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F755DF-30DA-C15C-0288-5C3D8F0317CD}"/>
              </a:ext>
            </a:extLst>
          </p:cNvPr>
          <p:cNvSpPr txBox="1"/>
          <p:nvPr/>
        </p:nvSpPr>
        <p:spPr>
          <a:xfrm>
            <a:off x="417630" y="878384"/>
            <a:ext cx="2803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4"/>
                </a:solidFill>
              </a:rPr>
              <a:t>Evaluación histológica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3087023" y="1222258"/>
            <a:ext cx="296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Pie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2C49B6-B50D-A58D-2986-3B6F6C1C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" y="1919907"/>
            <a:ext cx="4375017" cy="31281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4DA4D4-5709-725A-1488-B8F981A4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842" y="1919907"/>
            <a:ext cx="4380583" cy="31059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32AE02E-1822-CC2A-0FAF-1EBA0E3ED5D1}"/>
              </a:ext>
            </a:extLst>
          </p:cNvPr>
          <p:cNvSpPr txBox="1"/>
          <p:nvPr/>
        </p:nvSpPr>
        <p:spPr>
          <a:xfrm>
            <a:off x="3654554" y="6010754"/>
            <a:ext cx="1834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Me: </a:t>
            </a:r>
            <a:r>
              <a:rPr lang="es-ES" sz="1600" u="none" strike="noStrike" baseline="0" dirty="0">
                <a:solidFill>
                  <a:srgbClr val="000000"/>
                </a:solidFill>
                <a:latin typeface="Cooper Hewitt" pitchFamily="2" charset="0"/>
              </a:rPr>
              <a:t>mesenterios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51725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4"/>
                </a:solidFill>
                <a:latin typeface="+mj-lt"/>
              </a:rPr>
              <a:t>4. Resultados</a:t>
            </a:r>
            <a:endParaRPr lang="es-E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70EF20-D0E5-E1A0-56B7-82CB0C1AFEF0}"/>
              </a:ext>
            </a:extLst>
          </p:cNvPr>
          <p:cNvSpPr txBox="1"/>
          <p:nvPr/>
        </p:nvSpPr>
        <p:spPr>
          <a:xfrm>
            <a:off x="2584911" y="787975"/>
            <a:ext cx="397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Comparación entre tratamientos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1F5910-F33D-BB1D-E30D-EAB04AC17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80"/>
          <a:stretch/>
        </p:blipFill>
        <p:spPr>
          <a:xfrm>
            <a:off x="203200" y="1199727"/>
            <a:ext cx="3464743" cy="25771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9C0068-A015-2493-8BD4-7904A858A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9"/>
          <a:stretch/>
        </p:blipFill>
        <p:spPr>
          <a:xfrm>
            <a:off x="5476059" y="1210609"/>
            <a:ext cx="3464745" cy="256476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CC780E1-1BCF-D074-73A8-AD587039F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"/>
          <a:stretch/>
        </p:blipFill>
        <p:spPr>
          <a:xfrm>
            <a:off x="2853237" y="3913563"/>
            <a:ext cx="3457843" cy="256476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8332DCE-5F28-0F4E-0A75-4C182E3257BA}"/>
              </a:ext>
            </a:extLst>
          </p:cNvPr>
          <p:cNvSpPr txBox="1"/>
          <p:nvPr/>
        </p:nvSpPr>
        <p:spPr>
          <a:xfrm>
            <a:off x="1018125" y="3850060"/>
            <a:ext cx="1834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u="none" strike="noStrike" baseline="0" dirty="0">
                <a:solidFill>
                  <a:schemeClr val="accent2">
                    <a:lumMod val="75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Oscuridad</a:t>
            </a:r>
            <a:endParaRPr lang="es-ES" sz="1600" dirty="0">
              <a:solidFill>
                <a:schemeClr val="accent2">
                  <a:lumMod val="75000"/>
                </a:schemeClr>
              </a:solidFill>
              <a:latin typeface="Cooper Hewitt Medium" pitchFamily="2" charset="0"/>
              <a:ea typeface="Cooper Hewitt Medium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CBEBC98-165B-75BF-994C-5067013A0833}"/>
              </a:ext>
            </a:extLst>
          </p:cNvPr>
          <p:cNvSpPr txBox="1"/>
          <p:nvPr/>
        </p:nvSpPr>
        <p:spPr>
          <a:xfrm>
            <a:off x="6396528" y="3850060"/>
            <a:ext cx="1834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accent4"/>
                </a:solidFill>
                <a:latin typeface="Cooper Hewitt Medium" pitchFamily="2" charset="0"/>
                <a:ea typeface="Cooper Hewitt Medium" pitchFamily="2" charset="0"/>
              </a:rPr>
              <a:t>Salobre</a:t>
            </a:r>
            <a:endParaRPr lang="es-ES" sz="1600" dirty="0">
              <a:solidFill>
                <a:schemeClr val="accent4"/>
              </a:solidFill>
              <a:latin typeface="Cooper Hewitt Medium" pitchFamily="2" charset="0"/>
              <a:ea typeface="Cooper Hewitt Medium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2F7819B-B5B9-7DF9-4DF3-D7FE3A085A83}"/>
              </a:ext>
            </a:extLst>
          </p:cNvPr>
          <p:cNvSpPr txBox="1"/>
          <p:nvPr/>
        </p:nvSpPr>
        <p:spPr>
          <a:xfrm>
            <a:off x="3641167" y="6519446"/>
            <a:ext cx="1834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chemeClr val="accent3"/>
                </a:solidFill>
                <a:latin typeface="Cooper Hewitt Medium" pitchFamily="2" charset="0"/>
                <a:ea typeface="Cooper Hewitt Medium" pitchFamily="2" charset="0"/>
              </a:rPr>
              <a:t>IMTA</a:t>
            </a:r>
            <a:endParaRPr lang="es-ES" sz="1600" dirty="0">
              <a:solidFill>
                <a:schemeClr val="accent3"/>
              </a:solidFill>
              <a:latin typeface="Cooper Hewitt Medium" pitchFamily="2" charset="0"/>
              <a:ea typeface="Cooper Hewit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55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3"/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05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3"/>
                </a:solidFill>
                <a:latin typeface="+mj-lt"/>
              </a:rPr>
              <a:t>5. Discusión</a:t>
            </a:r>
            <a:endParaRPr lang="es-ES" sz="40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3856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8B01870-BAFF-24CB-B23E-174640919880}"/>
              </a:ext>
            </a:extLst>
          </p:cNvPr>
          <p:cNvGrpSpPr/>
          <p:nvPr/>
        </p:nvGrpSpPr>
        <p:grpSpPr>
          <a:xfrm>
            <a:off x="2410595" y="1635192"/>
            <a:ext cx="5577840" cy="3568366"/>
            <a:chOff x="2689726" y="1511166"/>
            <a:chExt cx="5577840" cy="35683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73EE796-0BEF-55E9-7245-EA5E2CEAAEBC}"/>
                </a:ext>
              </a:extLst>
            </p:cNvPr>
            <p:cNvSpPr txBox="1"/>
            <p:nvPr/>
          </p:nvSpPr>
          <p:spPr>
            <a:xfrm>
              <a:off x="2689726" y="1511166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1. Introducción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4CD95A-E748-F93F-1791-3DD023D71C6D}"/>
                </a:ext>
              </a:extLst>
            </p:cNvPr>
            <p:cNvSpPr txBox="1"/>
            <p:nvPr/>
          </p:nvSpPr>
          <p:spPr>
            <a:xfrm>
              <a:off x="2689726" y="2095941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2. Objetivos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D062B16-7452-CBDE-3305-85DA0E13C90F}"/>
                </a:ext>
              </a:extLst>
            </p:cNvPr>
            <p:cNvSpPr txBox="1"/>
            <p:nvPr/>
          </p:nvSpPr>
          <p:spPr>
            <a:xfrm>
              <a:off x="2689726" y="268071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3. Materiales y métodos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08B0418-12AB-55C0-432F-F6108E78D0A7}"/>
                </a:ext>
              </a:extLst>
            </p:cNvPr>
            <p:cNvSpPr txBox="1"/>
            <p:nvPr/>
          </p:nvSpPr>
          <p:spPr>
            <a:xfrm>
              <a:off x="2689726" y="3265491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4. Resultados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31F85C-2D85-6E76-07D2-9C96B1FED11C}"/>
                </a:ext>
              </a:extLst>
            </p:cNvPr>
            <p:cNvSpPr txBox="1"/>
            <p:nvPr/>
          </p:nvSpPr>
          <p:spPr>
            <a:xfrm>
              <a:off x="2689726" y="3850266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5. Discusión</a:t>
              </a:r>
              <a:endParaRPr lang="es-ES" sz="40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77E40E5-DA6F-A259-A21D-55C63EA0F25F}"/>
                </a:ext>
              </a:extLst>
            </p:cNvPr>
            <p:cNvSpPr txBox="1"/>
            <p:nvPr/>
          </p:nvSpPr>
          <p:spPr>
            <a:xfrm>
              <a:off x="2689726" y="4494757"/>
              <a:ext cx="557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>
                  <a:solidFill>
                    <a:schemeClr val="accent2"/>
                  </a:solidFill>
                  <a:latin typeface="+mj-lt"/>
                </a:rPr>
                <a:t>6. Conclusiones</a:t>
              </a:r>
              <a:endParaRPr lang="es-ES" sz="4000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640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CE1065-85AD-148D-3D3E-64F6EA91A818}"/>
              </a:ext>
            </a:extLst>
          </p:cNvPr>
          <p:cNvSpPr txBox="1"/>
          <p:nvPr/>
        </p:nvSpPr>
        <p:spPr>
          <a:xfrm>
            <a:off x="132080" y="203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/>
                </a:solidFill>
                <a:latin typeface="+mj-lt"/>
              </a:rPr>
              <a:t>6. Conclusiones</a:t>
            </a:r>
            <a:endParaRPr lang="es-ES" sz="4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97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52FA0F-3EE8-3D5D-A1F1-672D7FC0962A}"/>
              </a:ext>
            </a:extLst>
          </p:cNvPr>
          <p:cNvSpPr txBox="1"/>
          <p:nvPr/>
        </p:nvSpPr>
        <p:spPr>
          <a:xfrm>
            <a:off x="417630" y="784727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5"/>
                </a:solidFill>
              </a:rPr>
              <a:t>Desarrollo sostenible en acuicultura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6362180-BE8D-3BF3-5EB3-7B75581EC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15" r="66362" b="54795"/>
          <a:stretch/>
        </p:blipFill>
        <p:spPr>
          <a:xfrm>
            <a:off x="4177389" y="1416888"/>
            <a:ext cx="3559766" cy="15609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FF5AB5C-EE77-43AF-3BBE-DA21ACE02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" t="373" r="509" b="332"/>
          <a:stretch/>
        </p:blipFill>
        <p:spPr>
          <a:xfrm>
            <a:off x="453298" y="1309024"/>
            <a:ext cx="1664793" cy="2359287"/>
          </a:xfrm>
          <a:prstGeom prst="rect">
            <a:avLst/>
          </a:prstGeom>
        </p:spPr>
      </p:pic>
      <p:sp>
        <p:nvSpPr>
          <p:cNvPr id="20" name="Arco 19">
            <a:extLst>
              <a:ext uri="{FF2B5EF4-FFF2-40B4-BE49-F238E27FC236}">
                <a16:creationId xmlns:a16="http://schemas.microsoft.com/office/drawing/2014/main" id="{22103C31-EC2A-D4C8-571E-77D01F0AD451}"/>
              </a:ext>
            </a:extLst>
          </p:cNvPr>
          <p:cNvSpPr/>
          <p:nvPr/>
        </p:nvSpPr>
        <p:spPr>
          <a:xfrm>
            <a:off x="2210977" y="1585685"/>
            <a:ext cx="2065950" cy="1677812"/>
          </a:xfrm>
          <a:prstGeom prst="arc">
            <a:avLst>
              <a:gd name="adj1" fmla="val 13150696"/>
              <a:gd name="adj2" fmla="val 18536444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cc0461en_200">
            <a:extLst>
              <a:ext uri="{FF2B5EF4-FFF2-40B4-BE49-F238E27FC236}">
                <a16:creationId xmlns:a16="http://schemas.microsoft.com/office/drawing/2014/main" id="{E956A7A6-2103-059D-5390-112EE80C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56" y="2082080"/>
            <a:ext cx="1664794" cy="2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72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52FA0F-3EE8-3D5D-A1F1-672D7FC0962A}"/>
              </a:ext>
            </a:extLst>
          </p:cNvPr>
          <p:cNvSpPr txBox="1"/>
          <p:nvPr/>
        </p:nvSpPr>
        <p:spPr>
          <a:xfrm>
            <a:off x="417630" y="784727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5"/>
                </a:solidFill>
              </a:rPr>
              <a:t>Desarrollo sostenible en acuicultura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6362180-BE8D-3BF3-5EB3-7B75581EC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15" r="66362" b="54795"/>
          <a:stretch/>
        </p:blipFill>
        <p:spPr>
          <a:xfrm>
            <a:off x="4177389" y="1416888"/>
            <a:ext cx="3559766" cy="15609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FF5AB5C-EE77-43AF-3BBE-DA21ACE02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" t="373" r="509" b="332"/>
          <a:stretch/>
        </p:blipFill>
        <p:spPr>
          <a:xfrm>
            <a:off x="453298" y="1309024"/>
            <a:ext cx="1664793" cy="235928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482EDB7-49E1-B7CD-A049-19B5A159778B}"/>
              </a:ext>
            </a:extLst>
          </p:cNvPr>
          <p:cNvSpPr txBox="1"/>
          <p:nvPr/>
        </p:nvSpPr>
        <p:spPr>
          <a:xfrm>
            <a:off x="29758" y="4783240"/>
            <a:ext cx="383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2"/>
                </a:solidFill>
              </a:rPr>
              <a:t>Sistemas de producción integrada:</a:t>
            </a:r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22103C31-EC2A-D4C8-571E-77D01F0AD451}"/>
              </a:ext>
            </a:extLst>
          </p:cNvPr>
          <p:cNvSpPr/>
          <p:nvPr/>
        </p:nvSpPr>
        <p:spPr>
          <a:xfrm>
            <a:off x="2210977" y="1585685"/>
            <a:ext cx="2065950" cy="1677812"/>
          </a:xfrm>
          <a:prstGeom prst="arc">
            <a:avLst>
              <a:gd name="adj1" fmla="val 13150696"/>
              <a:gd name="adj2" fmla="val 18536444"/>
            </a:avLst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C999CDC-D6CD-C7FD-A670-5DC652A726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4" t="4592" r="12207" b="11481"/>
          <a:stretch/>
        </p:blipFill>
        <p:spPr>
          <a:xfrm>
            <a:off x="4805210" y="3485023"/>
            <a:ext cx="4014124" cy="296576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B323F0C-5034-3DEE-191A-282452A0EC45}"/>
              </a:ext>
            </a:extLst>
          </p:cNvPr>
          <p:cNvSpPr txBox="1"/>
          <p:nvPr/>
        </p:nvSpPr>
        <p:spPr>
          <a:xfrm>
            <a:off x="765055" y="5548976"/>
            <a:ext cx="3010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accent5"/>
                </a:solidFill>
                <a:latin typeface="+mj-lt"/>
              </a:rPr>
              <a:t>Acuicultura Multi-Trófica Integrada (IMTA)</a:t>
            </a:r>
          </a:p>
        </p:txBody>
      </p:sp>
      <p:pic>
        <p:nvPicPr>
          <p:cNvPr id="1026" name="Picture 2" descr="cc0461en_200">
            <a:extLst>
              <a:ext uri="{FF2B5EF4-FFF2-40B4-BE49-F238E27FC236}">
                <a16:creationId xmlns:a16="http://schemas.microsoft.com/office/drawing/2014/main" id="{E956A7A6-2103-059D-5390-112EE80C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56" y="2082080"/>
            <a:ext cx="1664794" cy="2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67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52FA0F-3EE8-3D5D-A1F1-672D7FC0962A}"/>
              </a:ext>
            </a:extLst>
          </p:cNvPr>
          <p:cNvSpPr txBox="1"/>
          <p:nvPr/>
        </p:nvSpPr>
        <p:spPr>
          <a:xfrm>
            <a:off x="328929" y="5850579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accent5"/>
                </a:solidFill>
              </a:rPr>
              <a:t>Anemonia </a:t>
            </a:r>
            <a:r>
              <a:rPr lang="es-ES" sz="2000" b="1" i="1" dirty="0" err="1">
                <a:solidFill>
                  <a:schemeClr val="accent5"/>
                </a:solidFill>
              </a:rPr>
              <a:t>sulcata</a:t>
            </a:r>
            <a:endParaRPr lang="es-ES" sz="2000" b="1" i="1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2A17A5-1481-3941-177F-8BC2982727DC}"/>
              </a:ext>
            </a:extLst>
          </p:cNvPr>
          <p:cNvSpPr txBox="1"/>
          <p:nvPr/>
        </p:nvSpPr>
        <p:spPr>
          <a:xfrm>
            <a:off x="1298934" y="6316246"/>
            <a:ext cx="3061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(Cnidaria: </a:t>
            </a:r>
            <a:r>
              <a:rPr lang="es-ES" sz="1600" dirty="0" err="1">
                <a:solidFill>
                  <a:schemeClr val="bg2">
                    <a:lumMod val="10000"/>
                  </a:schemeClr>
                </a:solidFill>
              </a:rPr>
              <a:t>Anthozoa</a:t>
            </a: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168D504A-7939-3C3A-B8C1-7990729C7F77}"/>
              </a:ext>
            </a:extLst>
          </p:cNvPr>
          <p:cNvGrpSpPr/>
          <p:nvPr/>
        </p:nvGrpSpPr>
        <p:grpSpPr>
          <a:xfrm>
            <a:off x="540785" y="987575"/>
            <a:ext cx="4568458" cy="4709236"/>
            <a:chOff x="540785" y="987575"/>
            <a:chExt cx="4568458" cy="4709236"/>
          </a:xfrm>
        </p:grpSpPr>
        <p:pic>
          <p:nvPicPr>
            <p:cNvPr id="3076" name="Picture 4" descr="Anemonia viridis">
              <a:extLst>
                <a:ext uri="{FF2B5EF4-FFF2-40B4-BE49-F238E27FC236}">
                  <a16:creationId xmlns:a16="http://schemas.microsoft.com/office/drawing/2014/main" id="{A68D8077-2CAD-92F2-CBAB-6A194A1679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" t="18027" r="-33" b="9368"/>
            <a:stretch/>
          </p:blipFill>
          <p:spPr bwMode="auto">
            <a:xfrm rot="16200000">
              <a:off x="465584" y="1062776"/>
              <a:ext cx="4709236" cy="4558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6434C903-6D4F-1578-A9E2-6A8E0B00311B}"/>
                </a:ext>
              </a:extLst>
            </p:cNvPr>
            <p:cNvSpPr txBox="1"/>
            <p:nvPr/>
          </p:nvSpPr>
          <p:spPr>
            <a:xfrm>
              <a:off x="550409" y="5448469"/>
              <a:ext cx="45588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"Anemonia </a:t>
              </a:r>
              <a:r>
                <a:rPr lang="en-US" sz="1000" dirty="0" err="1">
                  <a:solidFill>
                    <a:schemeClr val="bg1"/>
                  </a:solidFill>
                </a:rPr>
                <a:t>viridis</a:t>
              </a:r>
              <a:r>
                <a:rPr lang="en-US" sz="1000" dirty="0">
                  <a:solidFill>
                    <a:schemeClr val="bg1"/>
                  </a:solidFill>
                </a:rPr>
                <a:t>" by </a:t>
              </a:r>
              <a:r>
                <a:rPr lang="en-US" sz="1000" dirty="0" err="1">
                  <a:solidFill>
                    <a:schemeClr val="bg1"/>
                  </a:solidFill>
                </a:rPr>
                <a:t>sarsifa</a:t>
              </a:r>
              <a:r>
                <a:rPr lang="en-US" sz="1000" dirty="0">
                  <a:solidFill>
                    <a:schemeClr val="bg1"/>
                  </a:solidFill>
                </a:rPr>
                <a:t> is licensed under CC BY-NC-SA 2.0.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1E36957E-42D9-60AE-9713-805AEC9FEE84}"/>
              </a:ext>
            </a:extLst>
          </p:cNvPr>
          <p:cNvGrpSpPr/>
          <p:nvPr/>
        </p:nvGrpSpPr>
        <p:grpSpPr>
          <a:xfrm>
            <a:off x="5541430" y="786655"/>
            <a:ext cx="3265686" cy="3254862"/>
            <a:chOff x="5541430" y="1933867"/>
            <a:chExt cx="3265686" cy="3254862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9DEE0B00-FEEE-42CC-245C-8EA03882D44A}"/>
                </a:ext>
              </a:extLst>
            </p:cNvPr>
            <p:cNvSpPr txBox="1"/>
            <p:nvPr/>
          </p:nvSpPr>
          <p:spPr>
            <a:xfrm>
              <a:off x="5657885" y="2603406"/>
              <a:ext cx="314923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Interés gastronómico</a:t>
              </a:r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endParaRPr lang="es-ES" dirty="0"/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Interés biotecnológico</a:t>
              </a:r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endParaRPr lang="es-ES" dirty="0"/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Interés científico</a:t>
              </a:r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endParaRPr lang="es-ES" dirty="0"/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Interés de conservación</a:t>
              </a:r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endParaRPr lang="es-ES" dirty="0"/>
            </a:p>
            <a:p>
              <a:pPr marL="285750" indent="-285750">
                <a:buClr>
                  <a:schemeClr val="accent5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s-ES" dirty="0"/>
                <a:t>Potencial en IMTA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2F8F629B-070A-68F1-83E4-87CD2D358212}"/>
                </a:ext>
              </a:extLst>
            </p:cNvPr>
            <p:cNvSpPr txBox="1"/>
            <p:nvPr/>
          </p:nvSpPr>
          <p:spPr>
            <a:xfrm>
              <a:off x="5541430" y="1933867"/>
              <a:ext cx="30617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</a:rPr>
                <a:t>¿Por qué </a:t>
              </a:r>
              <a:r>
                <a:rPr lang="es-ES" b="1" i="1" dirty="0">
                  <a:solidFill>
                    <a:schemeClr val="bg2">
                      <a:lumMod val="10000"/>
                    </a:schemeClr>
                  </a:solidFill>
                </a:rPr>
                <a:t>Anemonia </a:t>
              </a:r>
              <a:r>
                <a:rPr lang="es-ES" b="1" i="1" dirty="0" err="1">
                  <a:solidFill>
                    <a:schemeClr val="bg2">
                      <a:lumMod val="10000"/>
                    </a:schemeClr>
                  </a:solidFill>
                </a:rPr>
                <a:t>sulcata</a:t>
              </a:r>
              <a:r>
                <a:rPr lang="es-ES" b="1" dirty="0">
                  <a:solidFill>
                    <a:schemeClr val="bg2">
                      <a:lumMod val="10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DB9EE7D-565E-DB62-84F7-68F7D30A0F4A}"/>
              </a:ext>
            </a:extLst>
          </p:cNvPr>
          <p:cNvGrpSpPr/>
          <p:nvPr/>
        </p:nvGrpSpPr>
        <p:grpSpPr>
          <a:xfrm>
            <a:off x="5311474" y="4578146"/>
            <a:ext cx="3798334" cy="2076654"/>
            <a:chOff x="5118867" y="4493257"/>
            <a:chExt cx="3798334" cy="2076654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3CE9C250-01B8-8EDF-1D86-8CEAD434F76C}"/>
                </a:ext>
              </a:extLst>
            </p:cNvPr>
            <p:cNvGrpSpPr/>
            <p:nvPr/>
          </p:nvGrpSpPr>
          <p:grpSpPr>
            <a:xfrm>
              <a:off x="5118867" y="4655382"/>
              <a:ext cx="2683813" cy="1914529"/>
              <a:chOff x="2908902" y="4232876"/>
              <a:chExt cx="3325862" cy="2372542"/>
            </a:xfrm>
          </p:grpSpPr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07D44DC0-165B-F844-F709-22227FE3A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9872" y="6120485"/>
                <a:ext cx="2082294" cy="12375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226AC483-65D1-52EF-BEEE-A037FC1D43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71998" y="4717809"/>
                <a:ext cx="1005541" cy="1373387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4483628E-4951-4072-F1AF-8675A07094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7795" y="4747097"/>
                <a:ext cx="1064205" cy="1374303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8E391F17-6753-0CF8-1146-2038848931B9}"/>
                  </a:ext>
                </a:extLst>
              </p:cNvPr>
              <p:cNvGrpSpPr/>
              <p:nvPr/>
            </p:nvGrpSpPr>
            <p:grpSpPr>
              <a:xfrm>
                <a:off x="3915501" y="4232876"/>
                <a:ext cx="1312998" cy="1028443"/>
                <a:chOff x="3915501" y="4496313"/>
                <a:chExt cx="1312998" cy="1028443"/>
              </a:xfrm>
            </p:grpSpPr>
            <p:sp>
              <p:nvSpPr>
                <p:cNvPr id="21" name="Elipse 20">
                  <a:extLst>
                    <a:ext uri="{FF2B5EF4-FFF2-40B4-BE49-F238E27FC236}">
                      <a16:creationId xmlns:a16="http://schemas.microsoft.com/office/drawing/2014/main" id="{1DD766A7-99CE-6B38-DBE0-5BFA1D91D10F}"/>
                    </a:ext>
                  </a:extLst>
                </p:cNvPr>
                <p:cNvSpPr/>
                <p:nvPr/>
              </p:nvSpPr>
              <p:spPr>
                <a:xfrm>
                  <a:off x="3984030" y="4496313"/>
                  <a:ext cx="1175939" cy="10284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CD0AF3D1-A0C0-A1E5-46B6-384283CAE5EC}"/>
                    </a:ext>
                  </a:extLst>
                </p:cNvPr>
                <p:cNvSpPr txBox="1"/>
                <p:nvPr/>
              </p:nvSpPr>
              <p:spPr>
                <a:xfrm>
                  <a:off x="3915501" y="4811969"/>
                  <a:ext cx="131299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i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A. </a:t>
                  </a:r>
                  <a:r>
                    <a:rPr lang="es-ES" sz="1400" b="1" i="1" dirty="0" err="1">
                      <a:solidFill>
                        <a:schemeClr val="bg2">
                          <a:lumMod val="10000"/>
                        </a:schemeClr>
                      </a:solidFill>
                    </a:rPr>
                    <a:t>sulcata</a:t>
                  </a:r>
                  <a:endParaRPr lang="es-ES" sz="1400" b="1" i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DE017A1B-E1BE-4DCC-EC27-68C878E1F738}"/>
                  </a:ext>
                </a:extLst>
              </p:cNvPr>
              <p:cNvGrpSpPr/>
              <p:nvPr/>
            </p:nvGrpSpPr>
            <p:grpSpPr>
              <a:xfrm>
                <a:off x="4920314" y="5576975"/>
                <a:ext cx="1314450" cy="1028443"/>
                <a:chOff x="5314950" y="5559051"/>
                <a:chExt cx="1314450" cy="1028443"/>
              </a:xfrm>
            </p:grpSpPr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651386ED-8F53-C94C-A1B9-F720DE685259}"/>
                    </a:ext>
                  </a:extLst>
                </p:cNvPr>
                <p:cNvSpPr/>
                <p:nvPr/>
              </p:nvSpPr>
              <p:spPr>
                <a:xfrm>
                  <a:off x="5384206" y="5559051"/>
                  <a:ext cx="1175939" cy="102844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41B925C1-F295-B677-1BEC-A037EFFD54A8}"/>
                    </a:ext>
                  </a:extLst>
                </p:cNvPr>
                <p:cNvSpPr txBox="1"/>
                <p:nvPr/>
              </p:nvSpPr>
              <p:spPr>
                <a:xfrm>
                  <a:off x="5314950" y="5903995"/>
                  <a:ext cx="131445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i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A. </a:t>
                  </a:r>
                  <a:r>
                    <a:rPr lang="es-ES" sz="1400" b="1" i="1" dirty="0" err="1">
                      <a:solidFill>
                        <a:schemeClr val="bg2">
                          <a:lumMod val="10000"/>
                        </a:schemeClr>
                      </a:solidFill>
                    </a:rPr>
                    <a:t>viridis</a:t>
                  </a:r>
                  <a:endParaRPr lang="es-ES" sz="1400" b="1" i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A0892477-21DA-ACA9-2B24-B2811E8E8128}"/>
                  </a:ext>
                </a:extLst>
              </p:cNvPr>
              <p:cNvGrpSpPr/>
              <p:nvPr/>
            </p:nvGrpSpPr>
            <p:grpSpPr>
              <a:xfrm>
                <a:off x="2908902" y="5576975"/>
                <a:ext cx="1197786" cy="1028443"/>
                <a:chOff x="1826591" y="5728327"/>
                <a:chExt cx="1197786" cy="1028443"/>
              </a:xfrm>
            </p:grpSpPr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0F21F24B-0887-F73E-74D4-DEB4C3D4C993}"/>
                    </a:ext>
                  </a:extLst>
                </p:cNvPr>
                <p:cNvSpPr/>
                <p:nvPr/>
              </p:nvSpPr>
              <p:spPr>
                <a:xfrm>
                  <a:off x="1837515" y="5728327"/>
                  <a:ext cx="1175939" cy="102844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77A31FF1-3A80-DBB0-57CC-5B52F962B312}"/>
                    </a:ext>
                  </a:extLst>
                </p:cNvPr>
                <p:cNvSpPr txBox="1"/>
                <p:nvPr/>
              </p:nvSpPr>
              <p:spPr>
                <a:xfrm>
                  <a:off x="1826591" y="6073272"/>
                  <a:ext cx="119778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400" b="1" i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A. rustica</a:t>
                  </a:r>
                </a:p>
              </p:txBody>
            </p:sp>
          </p:grpSp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421EE97-75D7-01C3-95F6-6DFAA1BD93CA}"/>
                </a:ext>
              </a:extLst>
            </p:cNvPr>
            <p:cNvSpPr txBox="1"/>
            <p:nvPr/>
          </p:nvSpPr>
          <p:spPr>
            <a:xfrm>
              <a:off x="7555912" y="4493257"/>
              <a:ext cx="136128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200" dirty="0" err="1">
                  <a:solidFill>
                    <a:schemeClr val="bg2">
                      <a:lumMod val="10000"/>
                    </a:schemeClr>
                  </a:solidFill>
                </a:rPr>
                <a:t>var</a:t>
              </a:r>
              <a:r>
                <a:rPr lang="es-ES" sz="12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ES" sz="1200" i="1" dirty="0" err="1">
                  <a:solidFill>
                    <a:schemeClr val="bg2">
                      <a:lumMod val="10000"/>
                    </a:schemeClr>
                  </a:solidFill>
                </a:rPr>
                <a:t>smaragdina</a:t>
              </a:r>
              <a:endParaRPr lang="es-ES" sz="1200" i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s-ES" sz="1200" dirty="0">
                <a:solidFill>
                  <a:schemeClr val="bg2">
                    <a:lumMod val="10000"/>
                  </a:schemeClr>
                </a:solidFill>
              </a:endParaRPr>
            </a:p>
            <a:p>
              <a:r>
                <a:rPr lang="es-ES" sz="1200" dirty="0" err="1">
                  <a:solidFill>
                    <a:schemeClr val="bg2">
                      <a:lumMod val="10000"/>
                    </a:schemeClr>
                  </a:solidFill>
                </a:rPr>
                <a:t>var</a:t>
              </a:r>
              <a:r>
                <a:rPr lang="es-ES" sz="12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ES" sz="1200" i="1" dirty="0" err="1">
                  <a:solidFill>
                    <a:schemeClr val="bg2">
                      <a:lumMod val="10000"/>
                    </a:schemeClr>
                  </a:solidFill>
                </a:rPr>
                <a:t>vulgaris</a:t>
              </a:r>
              <a:endParaRPr lang="es-ES" sz="1200" i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s-ES" sz="1200" dirty="0">
                <a:solidFill>
                  <a:schemeClr val="bg2">
                    <a:lumMod val="10000"/>
                  </a:schemeClr>
                </a:solidFill>
              </a:endParaRPr>
            </a:p>
            <a:p>
              <a:r>
                <a:rPr lang="es-ES" sz="1200" dirty="0" err="1">
                  <a:solidFill>
                    <a:schemeClr val="bg2">
                      <a:lumMod val="10000"/>
                    </a:schemeClr>
                  </a:solidFill>
                </a:rPr>
                <a:t>var</a:t>
              </a:r>
              <a:r>
                <a:rPr lang="es-ES" sz="12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ES" sz="1200" i="1" dirty="0" err="1">
                  <a:solidFill>
                    <a:schemeClr val="bg2">
                      <a:lumMod val="10000"/>
                    </a:schemeClr>
                  </a:solidFill>
                </a:rPr>
                <a:t>rufescens</a:t>
              </a:r>
              <a:endParaRPr lang="es-ES" sz="1200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4" name="Abrir llave 23">
              <a:extLst>
                <a:ext uri="{FF2B5EF4-FFF2-40B4-BE49-F238E27FC236}">
                  <a16:creationId xmlns:a16="http://schemas.microsoft.com/office/drawing/2014/main" id="{ABBD7C34-EDB2-86B6-C55A-CF5C8DD0C6A0}"/>
                </a:ext>
              </a:extLst>
            </p:cNvPr>
            <p:cNvSpPr/>
            <p:nvPr/>
          </p:nvSpPr>
          <p:spPr>
            <a:xfrm>
              <a:off x="7081448" y="4493257"/>
              <a:ext cx="487723" cy="1015663"/>
            </a:xfrm>
            <a:prstGeom prst="leftBrac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67594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B72B49C-02C5-AAF1-EEE4-9F5EC8E160FA}"/>
              </a:ext>
            </a:extLst>
          </p:cNvPr>
          <p:cNvGrpSpPr/>
          <p:nvPr/>
        </p:nvGrpSpPr>
        <p:grpSpPr>
          <a:xfrm>
            <a:off x="417630" y="1369502"/>
            <a:ext cx="3722570" cy="3847147"/>
            <a:chOff x="1450975" y="2764923"/>
            <a:chExt cx="3457576" cy="360045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D928C88-CF03-9E0F-B68C-0E54319F5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91"/>
            <a:stretch/>
          </p:blipFill>
          <p:spPr bwMode="auto">
            <a:xfrm>
              <a:off x="1450975" y="2764923"/>
              <a:ext cx="3394409" cy="360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B422EACF-D3D5-6A2E-2684-173F161CB1A5}"/>
                </a:ext>
              </a:extLst>
            </p:cNvPr>
            <p:cNvSpPr/>
            <p:nvPr/>
          </p:nvSpPr>
          <p:spPr>
            <a:xfrm>
              <a:off x="4796313" y="4222750"/>
              <a:ext cx="112238" cy="2038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AE8AC217-FF4F-D948-DC93-8FC00656C694}"/>
              </a:ext>
            </a:extLst>
          </p:cNvPr>
          <p:cNvSpPr txBox="1"/>
          <p:nvPr/>
        </p:nvSpPr>
        <p:spPr>
          <a:xfrm>
            <a:off x="417630" y="784727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dirty="0">
                <a:solidFill>
                  <a:schemeClr val="accent5"/>
                </a:solidFill>
              </a:rPr>
              <a:t>Anemonia </a:t>
            </a:r>
            <a:r>
              <a:rPr lang="es-ES" sz="2000" b="1" i="1" dirty="0" err="1">
                <a:solidFill>
                  <a:schemeClr val="accent5"/>
                </a:solidFill>
              </a:rPr>
              <a:t>sulcata</a:t>
            </a:r>
            <a:endParaRPr lang="es-ES" sz="2000" b="1" i="1" dirty="0">
              <a:solidFill>
                <a:schemeClr val="accent5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6B3FA9-3B23-4167-2C28-F322D3EA4844}"/>
              </a:ext>
            </a:extLst>
          </p:cNvPr>
          <p:cNvSpPr txBox="1"/>
          <p:nvPr/>
        </p:nvSpPr>
        <p:spPr>
          <a:xfrm>
            <a:off x="3051993" y="6073273"/>
            <a:ext cx="3061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Anatomía y estructura de la pared corporal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9A301E0-2B82-4CDB-B27D-8D7691143FD9}"/>
              </a:ext>
            </a:extLst>
          </p:cNvPr>
          <p:cNvGrpSpPr/>
          <p:nvPr/>
        </p:nvGrpSpPr>
        <p:grpSpPr>
          <a:xfrm>
            <a:off x="4058920" y="2368028"/>
            <a:ext cx="4816870" cy="2950678"/>
            <a:chOff x="4058920" y="2368028"/>
            <a:chExt cx="4816870" cy="295067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E4C1291-DF41-2E18-20A5-A7EDD0B8D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8" t="3466" r="23112" b="11536"/>
            <a:stretch/>
          </p:blipFill>
          <p:spPr>
            <a:xfrm>
              <a:off x="4504267" y="2368028"/>
              <a:ext cx="4371523" cy="2950678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E822EC4-6E80-41AC-4692-589B03A66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8920" y="3038302"/>
              <a:ext cx="703579" cy="35513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7E7D622-4130-95BC-345C-178FAC51E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8920" y="3611165"/>
              <a:ext cx="703579" cy="34521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4F2CE049-2057-9F3E-9B48-368A3EB37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9780" y="4250064"/>
              <a:ext cx="629380" cy="21611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292BE02B-19F3-6797-1F05-5CF2259D83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486">
            <a:off x="1187700" y="3099383"/>
            <a:ext cx="1984795" cy="193244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132334F-F96B-1511-8B46-7F267D8FC7F5}"/>
              </a:ext>
            </a:extLst>
          </p:cNvPr>
          <p:cNvSpPr txBox="1"/>
          <p:nvPr/>
        </p:nvSpPr>
        <p:spPr>
          <a:xfrm>
            <a:off x="963730" y="5716324"/>
            <a:ext cx="84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Pie</a:t>
            </a:r>
            <a:endParaRPr lang="es-ES" sz="2400" b="1" i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BFF648-BE1C-0C82-A172-3A6AC04E63C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0409">
            <a:off x="620120" y="4488461"/>
            <a:ext cx="1222719" cy="12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57DECF-5912-905D-04CE-5D7E6030FE10}"/>
              </a:ext>
            </a:extLst>
          </p:cNvPr>
          <p:cNvSpPr txBox="1"/>
          <p:nvPr/>
        </p:nvSpPr>
        <p:spPr>
          <a:xfrm>
            <a:off x="417630" y="784727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5"/>
                </a:solidFill>
              </a:rPr>
              <a:t>Bienestar animal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BF45C5-12B7-695E-968B-A8A2BDBEF16D}"/>
              </a:ext>
            </a:extLst>
          </p:cNvPr>
          <p:cNvSpPr txBox="1"/>
          <p:nvPr/>
        </p:nvSpPr>
        <p:spPr>
          <a:xfrm>
            <a:off x="1751797" y="1490665"/>
            <a:ext cx="565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0" i="1" u="none" strike="noStrike" baseline="0" dirty="0">
                <a:solidFill>
                  <a:srgbClr val="000000"/>
                </a:solidFill>
              </a:rPr>
              <a:t>“Estado de un animal en relación a su capacidad para adaptarse a su entorno”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54F0DF-071F-193C-0DD7-41CA3962434B}"/>
              </a:ext>
            </a:extLst>
          </p:cNvPr>
          <p:cNvSpPr txBox="1"/>
          <p:nvPr/>
        </p:nvSpPr>
        <p:spPr>
          <a:xfrm>
            <a:off x="4355029" y="2193117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/>
              <a:t>APROMAR, Guía del bienestar de los peces en la acuicultura española  (2022)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B1CD40-10AA-53E3-21E7-8F97201C9C1A}"/>
              </a:ext>
            </a:extLst>
          </p:cNvPr>
          <p:cNvSpPr txBox="1"/>
          <p:nvPr/>
        </p:nvSpPr>
        <p:spPr>
          <a:xfrm>
            <a:off x="380197" y="2654782"/>
            <a:ext cx="272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Aproximación funcional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38F7676-7DD4-B38F-C944-3037F0C26A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0409">
            <a:off x="966971" y="1512822"/>
            <a:ext cx="1046395" cy="1055655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8C2B227E-AE5F-EDA6-90EB-46F953FCA643}"/>
              </a:ext>
            </a:extLst>
          </p:cNvPr>
          <p:cNvGrpSpPr/>
          <p:nvPr/>
        </p:nvGrpSpPr>
        <p:grpSpPr>
          <a:xfrm>
            <a:off x="605186" y="3518139"/>
            <a:ext cx="7933625" cy="3102048"/>
            <a:chOff x="605186" y="3518139"/>
            <a:chExt cx="7933625" cy="3102048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2B5A8361-41B2-E7AA-7DE2-23C6F7BF2341}"/>
                </a:ext>
              </a:extLst>
            </p:cNvPr>
            <p:cNvGrpSpPr/>
            <p:nvPr/>
          </p:nvGrpSpPr>
          <p:grpSpPr>
            <a:xfrm>
              <a:off x="605186" y="3518139"/>
              <a:ext cx="7933625" cy="3102048"/>
              <a:chOff x="605186" y="3518139"/>
              <a:chExt cx="7933625" cy="3102048"/>
            </a:xfrm>
          </p:grpSpPr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67E7999B-635A-3C85-1127-BAB6BCE07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5186" y="3518139"/>
                <a:ext cx="7933625" cy="3102048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848BA122-63E3-6520-4B9E-A7332589B7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507" t="17221" r="91460" b="49857"/>
              <a:stretch/>
            </p:blipFill>
            <p:spPr>
              <a:xfrm>
                <a:off x="806381" y="4047883"/>
                <a:ext cx="478658" cy="1021280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6E981728-BDFE-921B-6205-5E2FC5E9EE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3777" t="54450" r="7819" b="19936"/>
              <a:stretch/>
            </p:blipFill>
            <p:spPr>
              <a:xfrm>
                <a:off x="7245350" y="5195298"/>
                <a:ext cx="666750" cy="794580"/>
              </a:xfrm>
              <a:prstGeom prst="rect">
                <a:avLst/>
              </a:prstGeom>
            </p:spPr>
          </p:pic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B6FFFBF5-6878-3BDB-4277-72CD07D57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974" t="50001" r="83222" b="17077"/>
            <a:stretch/>
          </p:blipFill>
          <p:spPr>
            <a:xfrm>
              <a:off x="971768" y="5081948"/>
              <a:ext cx="1015780" cy="1021280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E1185DA-B754-B0BB-A9AA-40F904DBC5BA}"/>
                </a:ext>
              </a:extLst>
            </p:cNvPr>
            <p:cNvSpPr txBox="1"/>
            <p:nvPr/>
          </p:nvSpPr>
          <p:spPr>
            <a:xfrm>
              <a:off x="3436219" y="4851133"/>
              <a:ext cx="23389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chemeClr val="accent5"/>
                  </a:solidFill>
                  <a:latin typeface="+mj-lt"/>
                </a:rPr>
                <a:t>Respuesta de estrés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956003-1A13-DA62-5160-8C2FEFC5E8A2}"/>
              </a:ext>
            </a:extLst>
          </p:cNvPr>
          <p:cNvSpPr txBox="1"/>
          <p:nvPr/>
        </p:nvSpPr>
        <p:spPr>
          <a:xfrm>
            <a:off x="132080" y="203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 Introducción</a:t>
            </a:r>
            <a:endParaRPr lang="es-ES" sz="4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57DECF-5912-905D-04CE-5D7E6030FE10}"/>
              </a:ext>
            </a:extLst>
          </p:cNvPr>
          <p:cNvSpPr txBox="1"/>
          <p:nvPr/>
        </p:nvSpPr>
        <p:spPr>
          <a:xfrm>
            <a:off x="417630" y="784727"/>
            <a:ext cx="498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5"/>
                </a:solidFill>
              </a:rPr>
              <a:t>Estrés oxidativo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86E4EC-FD98-51A4-F2B5-DF06BBDF4EA7}"/>
              </a:ext>
            </a:extLst>
          </p:cNvPr>
          <p:cNvSpPr txBox="1"/>
          <p:nvPr/>
        </p:nvSpPr>
        <p:spPr>
          <a:xfrm>
            <a:off x="693019" y="1950264"/>
            <a:ext cx="426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Producción de especies de oxígeno reactivo (ROS)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09385AE-D365-C11D-E1F5-956F4893D16B}"/>
              </a:ext>
            </a:extLst>
          </p:cNvPr>
          <p:cNvSpPr txBox="1"/>
          <p:nvPr/>
        </p:nvSpPr>
        <p:spPr>
          <a:xfrm>
            <a:off x="5223310" y="2434233"/>
            <a:ext cx="4263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Sistemas antioxidantes</a:t>
            </a:r>
          </a:p>
          <a:p>
            <a:r>
              <a:rPr lang="es-ES" dirty="0"/>
              <a:t>	Enzimáticos</a:t>
            </a:r>
          </a:p>
          <a:p>
            <a:r>
              <a:rPr lang="es-ES" dirty="0"/>
              <a:t>	No enzimáticos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175224-C58E-ED94-3427-08E0395D2C3C}"/>
              </a:ext>
            </a:extLst>
          </p:cNvPr>
          <p:cNvSpPr txBox="1"/>
          <p:nvPr/>
        </p:nvSpPr>
        <p:spPr>
          <a:xfrm>
            <a:off x="693019" y="4076740"/>
            <a:ext cx="426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Daño oxidativo (celulares e histológicos)</a:t>
            </a:r>
          </a:p>
        </p:txBody>
      </p:sp>
    </p:spTree>
    <p:extLst>
      <p:ext uri="{BB962C8B-B14F-4D97-AF65-F5344CB8AC3E}">
        <p14:creationId xmlns:p14="http://schemas.microsoft.com/office/powerpoint/2010/main" val="16174897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F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9CA6"/>
      </a:accent1>
      <a:accent2>
        <a:srgbClr val="47D2B4"/>
      </a:accent2>
      <a:accent3>
        <a:srgbClr val="F9AB24"/>
      </a:accent3>
      <a:accent4>
        <a:srgbClr val="E56A1C"/>
      </a:accent4>
      <a:accent5>
        <a:srgbClr val="0C8890"/>
      </a:accent5>
      <a:accent6>
        <a:srgbClr val="FBBC4C"/>
      </a:accent6>
      <a:hlink>
        <a:srgbClr val="0563C1"/>
      </a:hlink>
      <a:folHlink>
        <a:srgbClr val="954F72"/>
      </a:folHlink>
    </a:clrScheme>
    <a:fontScheme name="Cabinet-Cooper">
      <a:majorFont>
        <a:latin typeface="Cabinet Grotesk Extrabold"/>
        <a:ea typeface=""/>
        <a:cs typeface=""/>
      </a:majorFont>
      <a:minorFont>
        <a:latin typeface="Cooper Hewitt Book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678</TotalTime>
  <Words>929</Words>
  <Application>Microsoft Office PowerPoint</Application>
  <PresentationFormat>Presentación en pantalla (4:3)</PresentationFormat>
  <Paragraphs>200</Paragraphs>
  <Slides>35</Slides>
  <Notes>4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Cabinet Grotesk Extrabold</vt:lpstr>
      <vt:lpstr>Calibri</vt:lpstr>
      <vt:lpstr>Cooper Hewitt</vt:lpstr>
      <vt:lpstr>Cooper Hewitt Book</vt:lpstr>
      <vt:lpstr>Cooper Hewitt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collfernandezalberto@gmail.com</dc:creator>
  <cp:lastModifiedBy>collfernandezalberto@gmail.com</cp:lastModifiedBy>
  <cp:revision>76</cp:revision>
  <dcterms:created xsi:type="dcterms:W3CDTF">2023-07-14T11:31:21Z</dcterms:created>
  <dcterms:modified xsi:type="dcterms:W3CDTF">2023-07-16T11:36:29Z</dcterms:modified>
</cp:coreProperties>
</file>